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60" r:id="rId2"/>
    <p:sldId id="291" r:id="rId3"/>
    <p:sldId id="277" r:id="rId4"/>
    <p:sldId id="284" r:id="rId5"/>
    <p:sldId id="292" r:id="rId6"/>
    <p:sldId id="323" r:id="rId7"/>
    <p:sldId id="272" r:id="rId8"/>
    <p:sldId id="285" r:id="rId9"/>
    <p:sldId id="301" r:id="rId10"/>
    <p:sldId id="294" r:id="rId11"/>
    <p:sldId id="299" r:id="rId12"/>
    <p:sldId id="295" r:id="rId13"/>
    <p:sldId id="300" r:id="rId14"/>
    <p:sldId id="293" r:id="rId15"/>
    <p:sldId id="279" r:id="rId16"/>
    <p:sldId id="278" r:id="rId17"/>
    <p:sldId id="318" r:id="rId18"/>
    <p:sldId id="296" r:id="rId19"/>
    <p:sldId id="306" r:id="rId20"/>
    <p:sldId id="290" r:id="rId21"/>
    <p:sldId id="281" r:id="rId22"/>
    <p:sldId id="303" r:id="rId23"/>
    <p:sldId id="304" r:id="rId24"/>
    <p:sldId id="308" r:id="rId25"/>
    <p:sldId id="327" r:id="rId26"/>
    <p:sldId id="328" r:id="rId27"/>
    <p:sldId id="305" r:id="rId28"/>
    <p:sldId id="307" r:id="rId29"/>
    <p:sldId id="309" r:id="rId30"/>
    <p:sldId id="314" r:id="rId31"/>
    <p:sldId id="313" r:id="rId32"/>
    <p:sldId id="317" r:id="rId33"/>
    <p:sldId id="315" r:id="rId34"/>
    <p:sldId id="316" r:id="rId35"/>
    <p:sldId id="321" r:id="rId36"/>
    <p:sldId id="322" r:id="rId37"/>
    <p:sldId id="320" r:id="rId38"/>
    <p:sldId id="325" r:id="rId39"/>
    <p:sldId id="324" r:id="rId40"/>
    <p:sldId id="326" r:id="rId41"/>
    <p:sldId id="298" r:id="rId42"/>
    <p:sldId id="287" r:id="rId43"/>
    <p:sldId id="288" r:id="rId44"/>
    <p:sldId id="289" r:id="rId45"/>
    <p:sldId id="282" r:id="rId46"/>
    <p:sldId id="283" r:id="rId47"/>
    <p:sldId id="286" r:id="rId48"/>
    <p:sldId id="273" r:id="rId49"/>
    <p:sldId id="263" r:id="rId50"/>
    <p:sldId id="280" r:id="rId51"/>
    <p:sldId id="274" r:id="rId52"/>
    <p:sldId id="275" r:id="rId53"/>
    <p:sldId id="261" r:id="rId54"/>
    <p:sldId id="270" r:id="rId55"/>
    <p:sldId id="264" r:id="rId56"/>
    <p:sldId id="268" r:id="rId57"/>
    <p:sldId id="265" r:id="rId58"/>
    <p:sldId id="269" r:id="rId59"/>
    <p:sldId id="266" r:id="rId60"/>
    <p:sldId id="267" r:id="rId61"/>
    <p:sldId id="257" r:id="rId62"/>
    <p:sldId id="258" r:id="rId63"/>
    <p:sldId id="25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E75B6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1" autoAdjust="0"/>
    <p:restoredTop sz="89516" autoAdjust="0"/>
  </p:normalViewPr>
  <p:slideViewPr>
    <p:cSldViewPr snapToGrid="0">
      <p:cViewPr varScale="1">
        <p:scale>
          <a:sx n="104" d="100"/>
          <a:sy n="10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BCDD-87B0-4807-BACB-5539C312D1FA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EAD8B-2CCB-4E27-9FCF-477D5BB53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0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3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5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3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3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8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73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2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0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9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7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7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3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4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7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9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9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1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0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9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49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jpg"/><Relationship Id="rId7" Type="http://schemas.openxmlformats.org/officeDocument/2006/relationships/slide" Target="slide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0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slide" Target="slide4.xml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5.wdp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21" Type="http://schemas.openxmlformats.org/officeDocument/2006/relationships/slide" Target="slide4.xml"/><Relationship Id="rId7" Type="http://schemas.microsoft.com/office/2007/relationships/hdphoto" Target="../media/hdphoto12.wdp"/><Relationship Id="rId12" Type="http://schemas.openxmlformats.org/officeDocument/2006/relationships/image" Target="../media/image33.png"/><Relationship Id="rId17" Type="http://schemas.microsoft.com/office/2007/relationships/hdphoto" Target="../media/hdphoto17.wdp"/><Relationship Id="rId2" Type="http://schemas.openxmlformats.org/officeDocument/2006/relationships/image" Target="../media/image3.png"/><Relationship Id="rId16" Type="http://schemas.openxmlformats.org/officeDocument/2006/relationships/image" Target="../media/image3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microsoft.com/office/2007/relationships/hdphoto" Target="../media/hdphoto13.wdp"/><Relationship Id="rId14" Type="http://schemas.openxmlformats.org/officeDocument/2006/relationships/image" Target="../media/image34.png"/><Relationship Id="rId2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5.wdp"/><Relationship Id="rId18" Type="http://schemas.openxmlformats.org/officeDocument/2006/relationships/image" Target="../media/image37.png"/><Relationship Id="rId3" Type="http://schemas.microsoft.com/office/2007/relationships/hdphoto" Target="../media/hdphoto1.wdp"/><Relationship Id="rId21" Type="http://schemas.openxmlformats.org/officeDocument/2006/relationships/image" Target="../media/image4.png"/><Relationship Id="rId7" Type="http://schemas.microsoft.com/office/2007/relationships/hdphoto" Target="../media/hdphoto12.wdp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3.png"/><Relationship Id="rId16" Type="http://schemas.openxmlformats.org/officeDocument/2006/relationships/image" Target="../media/image35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2.png"/><Relationship Id="rId19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microsoft.com/office/2007/relationships/hdphoto" Target="../media/hdphoto13.wdp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slide" Target="slide4.xml"/><Relationship Id="rId5" Type="http://schemas.openxmlformats.org/officeDocument/2006/relationships/image" Target="../media/image36.png"/><Relationship Id="rId10" Type="http://schemas.microsoft.com/office/2007/relationships/hdphoto" Target="../media/hdphoto11.wdp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microsoft.com/office/2007/relationships/hdphoto" Target="../media/hdphoto1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slide" Target="slide4.xml"/><Relationship Id="rId4" Type="http://schemas.openxmlformats.org/officeDocument/2006/relationships/image" Target="../media/image3.png"/><Relationship Id="rId9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slide" Target="slide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slide" Target="slide4.xml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openxmlformats.org/officeDocument/2006/relationships/image" Target="../media/image16.png"/><Relationship Id="rId14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3.png"/><Relationship Id="rId4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microsoft.com/office/2007/relationships/hdphoto" Target="../media/hdphoto20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7.png"/><Relationship Id="rId10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openxmlformats.org/officeDocument/2006/relationships/slide" Target="slid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7.png"/><Relationship Id="rId10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microsoft.com/office/2007/relationships/hdphoto" Target="../media/hdphoto23.wdp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1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55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2.png"/><Relationship Id="rId14" Type="http://schemas.microsoft.com/office/2007/relationships/hdphoto" Target="../media/hdphoto16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14.wdp"/><Relationship Id="rId1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1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55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2.png"/><Relationship Id="rId14" Type="http://schemas.microsoft.com/office/2007/relationships/hdphoto" Target="../media/hdphoto16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1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5.wdp"/><Relationship Id="rId19" Type="http://schemas.openxmlformats.org/officeDocument/2006/relationships/slide" Target="slide4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9963"/>
            <a:ext cx="9144000" cy="1189037"/>
          </a:xfrm>
        </p:spPr>
        <p:txBody>
          <a:bodyPr/>
          <a:lstStyle/>
          <a:p>
            <a:r>
              <a:rPr lang="en-US" altLang="ko-K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  <a:cs typeface="+mj-cs"/>
              </a:rPr>
              <a:t>전민수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70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" name="그림 8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87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수집형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만들고 싶었으나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 개발의 한계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개성 강한 캐릭터 군단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50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명의 미소녀는 불가능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그렇다면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단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한명의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캐릭터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집중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2659" y="2946402"/>
            <a:ext cx="10940806" cy="3184794"/>
            <a:chOff x="732659" y="3077028"/>
            <a:chExt cx="10940806" cy="31847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20"/>
            <a:stretch/>
          </p:blipFill>
          <p:spPr>
            <a:xfrm>
              <a:off x="732659" y="3077028"/>
              <a:ext cx="5146373" cy="318479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806" y="3077029"/>
              <a:ext cx="5672659" cy="3184793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3" name="그림 12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87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하나의 캐릭터에 집중하려면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선택지의 집합이 모여 다양한 결말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2" y="3823435"/>
            <a:ext cx="2466975" cy="18478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90" y="4989750"/>
            <a:ext cx="2466975" cy="18478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50" y="4989750"/>
            <a:ext cx="2466975" cy="18478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" y="3823435"/>
            <a:ext cx="2466975" cy="18478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190" y="2336757"/>
            <a:ext cx="3217621" cy="2136068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30" idx="2"/>
            <a:endCxn id="29" idx="3"/>
          </p:cNvCxnSpPr>
          <p:nvPr/>
        </p:nvCxnSpPr>
        <p:spPr>
          <a:xfrm rot="5400000">
            <a:off x="4353379" y="3004737"/>
            <a:ext cx="274535" cy="3210710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2"/>
          </p:cNvCxnSpPr>
          <p:nvPr/>
        </p:nvCxnSpPr>
        <p:spPr>
          <a:xfrm rot="16200000" flipH="1">
            <a:off x="7564089" y="3004736"/>
            <a:ext cx="274535" cy="3210711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2"/>
            <a:endCxn id="28" idx="3"/>
          </p:cNvCxnSpPr>
          <p:nvPr/>
        </p:nvCxnSpPr>
        <p:spPr>
          <a:xfrm rot="5400000">
            <a:off x="5035838" y="4853512"/>
            <a:ext cx="1440850" cy="679476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0" idx="2"/>
            <a:endCxn id="27" idx="1"/>
          </p:cNvCxnSpPr>
          <p:nvPr/>
        </p:nvCxnSpPr>
        <p:spPr>
          <a:xfrm rot="16200000" flipH="1">
            <a:off x="5722570" y="4846255"/>
            <a:ext cx="1440850" cy="693989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7" name="그림 1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7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장르의 단점은 너무 정적인 이벤트 뿐이라는 것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이에 스토리 진행 중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직접 조작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하는 형태의 전투를 부여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디스토피아라는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컨셉에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맞게 총기 액션으로 구성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100648" y="3218511"/>
            <a:ext cx="5990704" cy="3002072"/>
            <a:chOff x="3239247" y="3218511"/>
            <a:chExt cx="5990704" cy="300207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239247" y="3218511"/>
              <a:ext cx="5990704" cy="300207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23" b="8995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288" y="3858203"/>
              <a:ext cx="2156805" cy="1629297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7802989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사격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52025" y="4374804"/>
              <a:ext cx="1582043" cy="946983"/>
              <a:chOff x="2924600" y="5474519"/>
              <a:chExt cx="2008852" cy="1202463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210"/>
              <a:stretch/>
            </p:blipFill>
            <p:spPr>
              <a:xfrm rot="420170" flipH="1">
                <a:off x="2924600" y="5474519"/>
                <a:ext cx="1481069" cy="885778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2572" y="5659584"/>
                <a:ext cx="1760880" cy="1017398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5935272">
              <a:off x="6415943" y="3971704"/>
              <a:ext cx="276225" cy="914400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150966" y="3636817"/>
              <a:ext cx="1459345" cy="219651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93081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엄폐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67562"/>
              </p:ext>
            </p:extLst>
          </p:nvPr>
        </p:nvGraphicFramePr>
        <p:xfrm>
          <a:off x="4023694" y="4234340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6" name="직사각형 25">
              <a:hlinkClick r:id="rId1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7" name="그림 26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98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" name="그림 8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20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7"/>
          <p:cNvSpPr txBox="1">
            <a:spLocks/>
          </p:cNvSpPr>
          <p:nvPr/>
        </p:nvSpPr>
        <p:spPr>
          <a:xfrm>
            <a:off x="696684" y="118350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하며 재화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재화로 연구소를 복구하고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개방된 시설들에서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아이템을 개발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재화도 소모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아이템으로 육성 및 시설 효율 향상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577737" y="3190545"/>
            <a:ext cx="5036527" cy="3368913"/>
            <a:chOff x="1545119" y="2191432"/>
            <a:chExt cx="5338393" cy="35708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545119" y="4191629"/>
              <a:ext cx="2332571" cy="157063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연구시설 개방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80280" y="4191629"/>
              <a:ext cx="2303232" cy="15706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083985" y="2191432"/>
              <a:ext cx="2332571" cy="1570632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육성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550042" y="3809123"/>
              <a:ext cx="1082465" cy="309246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815479" y="3802716"/>
              <a:ext cx="1122478" cy="309246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638749" y="4829017"/>
              <a:ext cx="1180472" cy="309246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Google Shape;248;p7"/>
          <p:cNvSpPr txBox="1">
            <a:spLocks/>
          </p:cNvSpPr>
          <p:nvPr/>
        </p:nvSpPr>
        <p:spPr>
          <a:xfrm>
            <a:off x="696685" y="208479"/>
            <a:ext cx="4943598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구조 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전체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3" name="직사각형 22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4" name="그림 23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4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48;p7"/>
          <p:cNvSpPr txBox="1">
            <a:spLocks/>
          </p:cNvSpPr>
          <p:nvPr/>
        </p:nvSpPr>
        <p:spPr>
          <a:xfrm>
            <a:off x="129355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진행</a:t>
            </a:r>
            <a:endParaRPr lang="en-US" altLang="ko-KR" sz="2400" b="1" dirty="0"/>
          </a:p>
        </p:txBody>
      </p:sp>
      <p:sp>
        <p:nvSpPr>
          <p:cNvPr id="20" name="Google Shape;248;p7"/>
          <p:cNvSpPr txBox="1">
            <a:spLocks/>
          </p:cNvSpPr>
          <p:nvPr/>
        </p:nvSpPr>
        <p:spPr>
          <a:xfrm>
            <a:off x="3817720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</a:t>
            </a:r>
          </a:p>
        </p:txBody>
      </p:sp>
      <p:sp>
        <p:nvSpPr>
          <p:cNvPr id="21" name="Google Shape;248;p7"/>
          <p:cNvSpPr txBox="1">
            <a:spLocks/>
          </p:cNvSpPr>
          <p:nvPr/>
        </p:nvSpPr>
        <p:spPr>
          <a:xfrm>
            <a:off x="8866049" y="1180748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결과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6788" y="1779805"/>
            <a:ext cx="2438400" cy="263747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/>
          </a:p>
          <a:p>
            <a:pPr algn="ctr"/>
            <a:r>
              <a:rPr lang="ko-KR" altLang="en-US" sz="2400" b="1" dirty="0"/>
              <a:t>육성</a:t>
            </a:r>
            <a:endParaRPr lang="en-US" altLang="ko-KR" sz="24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6446" y="2802426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50610" y="2800475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26446" y="17798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재화</a:t>
            </a:r>
            <a:endParaRPr lang="ko-KR" altLang="en-US" sz="2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26446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재료템</a:t>
            </a:r>
            <a:endParaRPr lang="ko-KR" altLang="en-US" sz="2000" b="1" dirty="0"/>
          </a:p>
        </p:txBody>
      </p:sp>
      <p:cxnSp>
        <p:nvCxnSpPr>
          <p:cNvPr id="3" name="직선 화살표 연결선 2"/>
          <p:cNvCxnSpPr>
            <a:stCxn id="93" idx="3"/>
            <a:endCxn id="23" idx="1"/>
          </p:cNvCxnSpPr>
          <p:nvPr/>
        </p:nvCxnSpPr>
        <p:spPr>
          <a:xfrm>
            <a:off x="3272484" y="2705817"/>
            <a:ext cx="353962" cy="52643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93" idx="3"/>
            <a:endCxn id="26" idx="1"/>
          </p:cNvCxnSpPr>
          <p:nvPr/>
        </p:nvCxnSpPr>
        <p:spPr>
          <a:xfrm flipV="1">
            <a:off x="3272484" y="2209634"/>
            <a:ext cx="353962" cy="49618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44" idx="1"/>
          </p:cNvCxnSpPr>
          <p:nvPr/>
        </p:nvCxnSpPr>
        <p:spPr>
          <a:xfrm>
            <a:off x="3272484" y="3793244"/>
            <a:ext cx="353962" cy="4298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8674776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50611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도시 </a:t>
            </a:r>
            <a:r>
              <a:rPr lang="ko-KR" altLang="en-US" sz="2000" b="1" dirty="0" err="1"/>
              <a:t>레벨업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0611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26446" y="379324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cxnSp>
        <p:nvCxnSpPr>
          <p:cNvPr id="49" name="직선 화살표 연결선 48"/>
          <p:cNvCxnSpPr>
            <a:stCxn id="23" idx="3"/>
            <a:endCxn id="24" idx="1"/>
          </p:cNvCxnSpPr>
          <p:nvPr/>
        </p:nvCxnSpPr>
        <p:spPr>
          <a:xfrm flipV="1">
            <a:off x="5796651" y="3230305"/>
            <a:ext cx="353959" cy="195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6" idx="3"/>
            <a:endCxn id="41" idx="1"/>
          </p:cNvCxnSpPr>
          <p:nvPr/>
        </p:nvCxnSpPr>
        <p:spPr>
          <a:xfrm flipV="1">
            <a:off x="5796651" y="2205957"/>
            <a:ext cx="353960" cy="367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5" idx="3"/>
            <a:endCxn id="42" idx="1"/>
          </p:cNvCxnSpPr>
          <p:nvPr/>
        </p:nvCxnSpPr>
        <p:spPr>
          <a:xfrm>
            <a:off x="5796651" y="5247422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8674775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강해짐</a:t>
            </a:r>
          </a:p>
        </p:txBody>
      </p:sp>
      <p:cxnSp>
        <p:nvCxnSpPr>
          <p:cNvPr id="68" name="꺾인 연결선 67"/>
          <p:cNvCxnSpPr>
            <a:endCxn id="18" idx="1"/>
          </p:cNvCxnSpPr>
          <p:nvPr/>
        </p:nvCxnSpPr>
        <p:spPr>
          <a:xfrm rot="10800000" flipV="1">
            <a:off x="966788" y="2205956"/>
            <a:ext cx="9963150" cy="892588"/>
          </a:xfrm>
          <a:prstGeom prst="bentConnector5">
            <a:avLst>
              <a:gd name="adj1" fmla="val -3442"/>
              <a:gd name="adj2" fmla="val 427020"/>
              <a:gd name="adj3" fmla="val 10411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3"/>
          </p:cNvCxnSpPr>
          <p:nvPr/>
        </p:nvCxnSpPr>
        <p:spPr>
          <a:xfrm>
            <a:off x="10844980" y="5247422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248;p7"/>
          <p:cNvSpPr txBox="1">
            <a:spLocks/>
          </p:cNvSpPr>
          <p:nvPr/>
        </p:nvSpPr>
        <p:spPr>
          <a:xfrm>
            <a:off x="634188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 활용</a:t>
            </a:r>
          </a:p>
        </p:txBody>
      </p:sp>
      <p:cxnSp>
        <p:nvCxnSpPr>
          <p:cNvPr id="78" name="직선 화살표 연결선 77"/>
          <p:cNvCxnSpPr>
            <a:stCxn id="41" idx="3"/>
            <a:endCxn id="40" idx="1"/>
          </p:cNvCxnSpPr>
          <p:nvPr/>
        </p:nvCxnSpPr>
        <p:spPr>
          <a:xfrm>
            <a:off x="8320816" y="2205957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2" idx="3"/>
            <a:endCxn id="66" idx="1"/>
          </p:cNvCxnSpPr>
          <p:nvPr/>
        </p:nvCxnSpPr>
        <p:spPr>
          <a:xfrm>
            <a:off x="8320816" y="5247422"/>
            <a:ext cx="35395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10844978" y="3216621"/>
            <a:ext cx="380233" cy="110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1102279" y="227598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02279" y="33027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626446" y="2799838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150610" y="2797887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626446" y="17772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재화 획득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26446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재료 아이템 획득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674776" y="177353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150611" y="1773539"/>
            <a:ext cx="2170205" cy="8596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연구시설 개방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150611" y="4815004"/>
            <a:ext cx="2170205" cy="8596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626446" y="379065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4775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r>
              <a:rPr lang="ko-KR" altLang="en-US" sz="2000" b="1" dirty="0"/>
              <a:t> 효율 증가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102279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1022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cxnSp>
        <p:nvCxnSpPr>
          <p:cNvPr id="53" name="직선 화살표 연결선 52"/>
          <p:cNvCxnSpPr>
            <a:stCxn id="26" idx="3"/>
            <a:endCxn id="42" idx="1"/>
          </p:cNvCxnSpPr>
          <p:nvPr/>
        </p:nvCxnSpPr>
        <p:spPr>
          <a:xfrm>
            <a:off x="5796651" y="2209634"/>
            <a:ext cx="353960" cy="30377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4" idx="3"/>
            <a:endCxn id="24" idx="1"/>
          </p:cNvCxnSpPr>
          <p:nvPr/>
        </p:nvCxnSpPr>
        <p:spPr>
          <a:xfrm flipV="1">
            <a:off x="5796651" y="3230305"/>
            <a:ext cx="353959" cy="99276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8" idx="3"/>
            <a:endCxn id="35" idx="1"/>
          </p:cNvCxnSpPr>
          <p:nvPr/>
        </p:nvCxnSpPr>
        <p:spPr>
          <a:xfrm>
            <a:off x="3272484" y="3732534"/>
            <a:ext cx="353962" cy="15148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8674772" y="3798280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효율 증가</a:t>
            </a:r>
          </a:p>
        </p:txBody>
      </p:sp>
      <p:cxnSp>
        <p:nvCxnSpPr>
          <p:cNvPr id="48" name="직선 화살표 연결선 47"/>
          <p:cNvCxnSpPr>
            <a:stCxn id="130" idx="3"/>
            <a:endCxn id="46" idx="1"/>
          </p:cNvCxnSpPr>
          <p:nvPr/>
        </p:nvCxnSpPr>
        <p:spPr>
          <a:xfrm>
            <a:off x="5796651" y="4220486"/>
            <a:ext cx="2878121" cy="762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2" idx="3"/>
            <a:endCxn id="46" idx="1"/>
          </p:cNvCxnSpPr>
          <p:nvPr/>
        </p:nvCxnSpPr>
        <p:spPr>
          <a:xfrm flipV="1">
            <a:off x="8320816" y="4228110"/>
            <a:ext cx="353956" cy="101931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844978" y="4217897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8674772" y="279461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전투 개방</a:t>
            </a:r>
          </a:p>
        </p:txBody>
      </p:sp>
      <p:cxnSp>
        <p:nvCxnSpPr>
          <p:cNvPr id="59" name="직선 화살표 연결선 58"/>
          <p:cNvCxnSpPr>
            <a:stCxn id="24" idx="3"/>
            <a:endCxn id="57" idx="1"/>
          </p:cNvCxnSpPr>
          <p:nvPr/>
        </p:nvCxnSpPr>
        <p:spPr>
          <a:xfrm flipV="1">
            <a:off x="8320815" y="3224444"/>
            <a:ext cx="353957" cy="586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5776686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</a:t>
            </a:r>
            <a:r>
              <a:rPr lang="ko-KR" altLang="en-US" sz="3000" b="1" dirty="0" smtClean="0"/>
              <a:t>구조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전체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1" name="직사각형 60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62" name="그림 61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08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16524" y="1495848"/>
            <a:ext cx="10877189" cy="515367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479232" y="4629164"/>
            <a:ext cx="1785023" cy="530497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스케쥴 이벤트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878672" y="378047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전투 이벤트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6248456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</a:t>
            </a:r>
            <a:r>
              <a:rPr lang="ko-KR" altLang="en-US" sz="3000" b="1" dirty="0" smtClean="0"/>
              <a:t>구조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육성 상세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xmlns="" id="{D094C0D3-016B-4CA3-AB3B-4BF52C70C85D}"/>
              </a:ext>
            </a:extLst>
          </p:cNvPr>
          <p:cNvSpPr/>
          <p:nvPr/>
        </p:nvSpPr>
        <p:spPr>
          <a:xfrm>
            <a:off x="1325559" y="2689337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제한 기간이 남았는가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xmlns="" id="{A393E09E-9BDB-4BE4-B785-7F1A444D37A6}"/>
              </a:ext>
            </a:extLst>
          </p:cNvPr>
          <p:cNvSpPr/>
          <p:nvPr/>
        </p:nvSpPr>
        <p:spPr>
          <a:xfrm>
            <a:off x="1054481" y="1019209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육성 플레이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xmlns="" id="{249D791D-1291-4D4B-8704-9C8013743F42}"/>
              </a:ext>
            </a:extLst>
          </p:cNvPr>
          <p:cNvSpPr/>
          <p:nvPr/>
        </p:nvSpPr>
        <p:spPr>
          <a:xfrm>
            <a:off x="6076122" y="2679400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지속해서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도전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xmlns="" id="{4E0D8B3F-71E2-42CD-AE18-AEE30291910D}"/>
              </a:ext>
            </a:extLst>
          </p:cNvPr>
          <p:cNvSpPr/>
          <p:nvPr/>
        </p:nvSpPr>
        <p:spPr>
          <a:xfrm>
            <a:off x="1333509" y="3631345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스케쥴 진행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xmlns="" id="{C34E048E-2934-4CBA-956F-28F63BA54FCD}"/>
              </a:ext>
            </a:extLst>
          </p:cNvPr>
          <p:cNvSpPr/>
          <p:nvPr/>
        </p:nvSpPr>
        <p:spPr>
          <a:xfrm>
            <a:off x="3732949" y="4511548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전투 승리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2" name="모서리가 둥근 직사각형 132">
            <a:extLst>
              <a:ext uri="{FF2B5EF4-FFF2-40B4-BE49-F238E27FC236}">
                <a16:creationId xmlns:a16="http://schemas.microsoft.com/office/drawing/2014/main" xmlns="" id="{7ADF5DC5-6BF3-4B56-8660-69612C1BA80A}"/>
              </a:ext>
            </a:extLst>
          </p:cNvPr>
          <p:cNvSpPr/>
          <p:nvPr/>
        </p:nvSpPr>
        <p:spPr>
          <a:xfrm>
            <a:off x="6278111" y="4645876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내구도 </a:t>
            </a:r>
            <a:r>
              <a:rPr lang="ko-KR" altLang="en-US" sz="1600" b="1" dirty="0" smtClean="0"/>
              <a:t>감소</a:t>
            </a:r>
            <a:endParaRPr lang="ko-KR" altLang="en-US" sz="1600" b="1" dirty="0"/>
          </a:p>
        </p:txBody>
      </p:sp>
      <p:sp>
        <p:nvSpPr>
          <p:cNvPr id="23" name="모서리가 둥근 직사각형 132">
            <a:extLst>
              <a:ext uri="{FF2B5EF4-FFF2-40B4-BE49-F238E27FC236}">
                <a16:creationId xmlns:a16="http://schemas.microsoft.com/office/drawing/2014/main" xmlns="" id="{E5590335-DC02-4995-99DF-883B21DC8EF1}"/>
              </a:ext>
            </a:extLst>
          </p:cNvPr>
          <p:cNvSpPr/>
          <p:nvPr/>
        </p:nvSpPr>
        <p:spPr>
          <a:xfrm>
            <a:off x="3878672" y="5511280"/>
            <a:ext cx="1785023" cy="646200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보상획득</a:t>
            </a:r>
            <a:endParaRPr lang="en-US" altLang="ko-KR" sz="16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전투 </a:t>
            </a:r>
            <a:r>
              <a:rPr lang="ko-KR" altLang="en-US" sz="1400" b="1" dirty="0" err="1" smtClean="0"/>
              <a:t>레벨업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xmlns="" id="{AD429957-47A8-4E41-97C4-D4274C93DF4E}"/>
              </a:ext>
            </a:extLst>
          </p:cNvPr>
          <p:cNvSpPr/>
          <p:nvPr/>
        </p:nvSpPr>
        <p:spPr>
          <a:xfrm>
            <a:off x="1325559" y="5362152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랜덤 </a:t>
            </a:r>
            <a:r>
              <a:rPr lang="ko-KR" altLang="en-US" sz="1200" b="1" dirty="0" smtClean="0"/>
              <a:t>전투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엔카운트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5" name="모서리가 둥근 직사각형 132">
            <a:extLst>
              <a:ext uri="{FF2B5EF4-FFF2-40B4-BE49-F238E27FC236}">
                <a16:creationId xmlns:a16="http://schemas.microsoft.com/office/drawing/2014/main" xmlns="" id="{4843A5A1-5D0A-4145-8A60-D44337340FF6}"/>
              </a:ext>
            </a:extLst>
          </p:cNvPr>
          <p:cNvSpPr/>
          <p:nvPr/>
        </p:nvSpPr>
        <p:spPr>
          <a:xfrm>
            <a:off x="1471281" y="2047199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새로운 턴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xmlns="" id="{59916428-094A-42F1-BD4D-5C6A601B8058}"/>
              </a:ext>
            </a:extLst>
          </p:cNvPr>
          <p:cNvSpPr/>
          <p:nvPr/>
        </p:nvSpPr>
        <p:spPr>
          <a:xfrm>
            <a:off x="8606354" y="2746128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엔딩</a:t>
            </a:r>
            <a:endParaRPr lang="ko-KR" altLang="en-US" sz="2400" b="1" dirty="0"/>
          </a:p>
        </p:txBody>
      </p:sp>
      <p:sp>
        <p:nvSpPr>
          <p:cNvPr id="75" name="모서리가 둥근 직사각형 132">
            <a:extLst>
              <a:ext uri="{FF2B5EF4-FFF2-40B4-BE49-F238E27FC236}">
                <a16:creationId xmlns:a16="http://schemas.microsoft.com/office/drawing/2014/main" xmlns="" id="{09148EC4-C29C-468B-B587-FFE0767E8DF6}"/>
              </a:ext>
            </a:extLst>
          </p:cNvPr>
          <p:cNvSpPr/>
          <p:nvPr/>
        </p:nvSpPr>
        <p:spPr>
          <a:xfrm>
            <a:off x="6221844" y="204706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제한 </a:t>
            </a:r>
            <a:r>
              <a:rPr lang="ko-KR" altLang="en-US" sz="1600" b="1" dirty="0"/>
              <a:t>기간 </a:t>
            </a:r>
            <a:r>
              <a:rPr lang="ko-KR" altLang="en-US" sz="1600" b="1" dirty="0" smtClean="0"/>
              <a:t>연장</a:t>
            </a:r>
            <a:endParaRPr lang="en-US" altLang="ko-KR" sz="16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전투 난이도 상승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AB1D8449-97B7-462F-9972-FEE9F6A7F4B3}"/>
              </a:ext>
            </a:extLst>
          </p:cNvPr>
          <p:cNvCxnSpPr>
            <a:stCxn id="17" idx="0"/>
            <a:endCxn id="75" idx="2"/>
          </p:cNvCxnSpPr>
          <p:nvPr/>
        </p:nvCxnSpPr>
        <p:spPr>
          <a:xfrm flipV="1">
            <a:off x="7114356" y="2544134"/>
            <a:ext cx="0" cy="135266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985612E-6347-43D0-9E56-10AB8B3D59B4}"/>
              </a:ext>
            </a:extLst>
          </p:cNvPr>
          <p:cNvCxnSpPr>
            <a:cxnSpLocks/>
            <a:stCxn id="20" idx="2"/>
            <a:endCxn id="132" idx="0"/>
          </p:cNvCxnSpPr>
          <p:nvPr/>
        </p:nvCxnSpPr>
        <p:spPr>
          <a:xfrm>
            <a:off x="2371743" y="4426673"/>
            <a:ext cx="1" cy="20249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1D7E1F40-2134-41DD-91A6-EC986CE41BDD}"/>
              </a:ext>
            </a:extLst>
          </p:cNvPr>
          <p:cNvCxnSpPr>
            <a:cxnSpLocks/>
            <a:stCxn id="132" idx="2"/>
            <a:endCxn id="24" idx="0"/>
          </p:cNvCxnSpPr>
          <p:nvPr/>
        </p:nvCxnSpPr>
        <p:spPr>
          <a:xfrm flipH="1">
            <a:off x="2363793" y="5159661"/>
            <a:ext cx="7951" cy="20249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49E3CBA-E7B4-4ED8-A25E-188D2A710D2A}"/>
              </a:ext>
            </a:extLst>
          </p:cNvPr>
          <p:cNvCxnSpPr>
            <a:stCxn id="20" idx="3"/>
            <a:endCxn id="133" idx="1"/>
          </p:cNvCxnSpPr>
          <p:nvPr/>
        </p:nvCxnSpPr>
        <p:spPr>
          <a:xfrm>
            <a:off x="3409977" y="4029009"/>
            <a:ext cx="468695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FB137E1A-B00F-4B61-A3E3-99EE35053BDE}"/>
              </a:ext>
            </a:extLst>
          </p:cNvPr>
          <p:cNvCxnSpPr>
            <a:cxnSpLocks/>
            <a:stCxn id="24" idx="2"/>
            <a:endCxn id="133" idx="1"/>
          </p:cNvCxnSpPr>
          <p:nvPr/>
        </p:nvCxnSpPr>
        <p:spPr>
          <a:xfrm rot="5400000" flipH="1" flipV="1">
            <a:off x="2056996" y="4335805"/>
            <a:ext cx="2128471" cy="1514879"/>
          </a:xfrm>
          <a:prstGeom prst="bentConnector4">
            <a:avLst>
              <a:gd name="adj1" fmla="val -3791"/>
              <a:gd name="adj2" fmla="val 79830"/>
            </a:avLst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54AD5B04-ACC6-4165-9807-7247517BF860}"/>
              </a:ext>
            </a:extLst>
          </p:cNvPr>
          <p:cNvCxnSpPr>
            <a:cxnSpLocks/>
            <a:stCxn id="133" idx="2"/>
            <a:endCxn id="21" idx="0"/>
          </p:cNvCxnSpPr>
          <p:nvPr/>
        </p:nvCxnSpPr>
        <p:spPr>
          <a:xfrm flipH="1">
            <a:off x="4771183" y="4277544"/>
            <a:ext cx="1" cy="2340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807636F7-F72B-4701-AB11-D63C565320EC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771183" y="5306876"/>
            <a:ext cx="1" cy="2044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675D268-41F0-486D-A694-F287357E32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9417" y="4909212"/>
            <a:ext cx="46869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0DA0FBFC-2024-455E-8C81-300C933D7F8B}"/>
              </a:ext>
            </a:extLst>
          </p:cNvPr>
          <p:cNvCxnSpPr>
            <a:cxnSpLocks/>
            <a:stCxn id="72" idx="2"/>
            <a:endCxn id="25" idx="1"/>
          </p:cNvCxnSpPr>
          <p:nvPr/>
        </p:nvCxnSpPr>
        <p:spPr>
          <a:xfrm rot="5400000" flipH="1">
            <a:off x="2389835" y="1377182"/>
            <a:ext cx="3862233" cy="5699341"/>
          </a:xfrm>
          <a:prstGeom prst="bentConnector4">
            <a:avLst>
              <a:gd name="adj1" fmla="val -8704"/>
              <a:gd name="adj2" fmla="val 107550"/>
            </a:avLst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E2D30A9B-F5B3-4D88-A851-E5F1D2410A5A}"/>
              </a:ext>
            </a:extLst>
          </p:cNvPr>
          <p:cNvCxnSpPr/>
          <p:nvPr/>
        </p:nvCxnSpPr>
        <p:spPr>
          <a:xfrm>
            <a:off x="4771183" y="6130586"/>
            <a:ext cx="0" cy="35331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F2EF8C33-FE23-4834-9C1B-7980C6876E6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402027" y="3077064"/>
            <a:ext cx="2674095" cy="993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E8D8C892-A666-4956-B27A-FB90C35E57C2}"/>
              </a:ext>
            </a:extLst>
          </p:cNvPr>
          <p:cNvCxnSpPr>
            <a:stCxn id="3" idx="2"/>
            <a:endCxn id="25" idx="0"/>
          </p:cNvCxnSpPr>
          <p:nvPr/>
        </p:nvCxnSpPr>
        <p:spPr>
          <a:xfrm flipH="1">
            <a:off x="2363793" y="1681080"/>
            <a:ext cx="1127" cy="36611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6B6C9038-544C-490F-AE72-0CBA16280251}"/>
              </a:ext>
            </a:extLst>
          </p:cNvPr>
          <p:cNvCxnSpPr>
            <a:cxnSpLocks/>
            <a:stCxn id="25" idx="2"/>
            <a:endCxn id="2" idx="0"/>
          </p:cNvCxnSpPr>
          <p:nvPr/>
        </p:nvCxnSpPr>
        <p:spPr>
          <a:xfrm>
            <a:off x="2363793" y="2544270"/>
            <a:ext cx="0" cy="14506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0456B874-C91E-4997-8334-97C15B452D0B}"/>
              </a:ext>
            </a:extLst>
          </p:cNvPr>
          <p:cNvCxnSpPr>
            <a:stCxn id="75" idx="1"/>
            <a:endCxn id="25" idx="3"/>
          </p:cNvCxnSpPr>
          <p:nvPr/>
        </p:nvCxnSpPr>
        <p:spPr>
          <a:xfrm flipH="1">
            <a:off x="3256304" y="2295599"/>
            <a:ext cx="2965540" cy="136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95A08876-1752-4945-9EF1-51B02056465C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8152590" y="3077064"/>
            <a:ext cx="45376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xmlns="" id="{075EE0F1-4F5E-4683-8012-C8B872460F49}"/>
              </a:ext>
            </a:extLst>
          </p:cNvPr>
          <p:cNvCxnSpPr>
            <a:cxnSpLocks/>
            <a:stCxn id="26" idx="0"/>
            <a:endCxn id="3" idx="3"/>
          </p:cNvCxnSpPr>
          <p:nvPr/>
        </p:nvCxnSpPr>
        <p:spPr>
          <a:xfrm rot="16200000" flipV="1">
            <a:off x="6098085" y="-1072581"/>
            <a:ext cx="1395983" cy="624143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636503EB-6676-458C-8DAF-E9EF20AA5D7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2363793" y="3484665"/>
            <a:ext cx="7950" cy="14668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Google Shape;248;p7">
            <a:extLst>
              <a:ext uri="{FF2B5EF4-FFF2-40B4-BE49-F238E27FC236}">
                <a16:creationId xmlns:a16="http://schemas.microsoft.com/office/drawing/2014/main" xmlns="" id="{230DDBD0-54C4-4698-92E5-C1FD64FA5794}"/>
              </a:ext>
            </a:extLst>
          </p:cNvPr>
          <p:cNvSpPr txBox="1">
            <a:spLocks/>
          </p:cNvSpPr>
          <p:nvPr/>
        </p:nvSpPr>
        <p:spPr>
          <a:xfrm>
            <a:off x="7902730" y="955506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주차 플레이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1" name="Google Shape;248;p7">
            <a:extLst>
              <a:ext uri="{FF2B5EF4-FFF2-40B4-BE49-F238E27FC236}">
                <a16:creationId xmlns:a16="http://schemas.microsoft.com/office/drawing/2014/main" xmlns="" id="{B7316CDA-45C0-4D25-82FB-104323AE2E2B}"/>
              </a:ext>
            </a:extLst>
          </p:cNvPr>
          <p:cNvSpPr txBox="1">
            <a:spLocks/>
          </p:cNvSpPr>
          <p:nvPr/>
        </p:nvSpPr>
        <p:spPr>
          <a:xfrm>
            <a:off x="2831252" y="2672623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Google Shape;248;p7">
            <a:extLst>
              <a:ext uri="{FF2B5EF4-FFF2-40B4-BE49-F238E27FC236}">
                <a16:creationId xmlns:a16="http://schemas.microsoft.com/office/drawing/2014/main" xmlns="" id="{638236D9-92C3-491C-AA80-05845D64378D}"/>
              </a:ext>
            </a:extLst>
          </p:cNvPr>
          <p:cNvSpPr txBox="1">
            <a:spLocks/>
          </p:cNvSpPr>
          <p:nvPr/>
        </p:nvSpPr>
        <p:spPr>
          <a:xfrm>
            <a:off x="1085660" y="3362946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3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1067638" y="4280172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4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648202" y="534152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4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2648872" y="3671875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9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2208366" y="5913112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1D7E1F40-2134-41DD-91A6-EC986CE41BD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39649" y="5759815"/>
            <a:ext cx="285910" cy="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5208911" y="4510636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4481436" y="5188688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8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7433597" y="268933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6097221" y="2476923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2" name="순서도: 판단 71">
            <a:extLst>
              <a:ext uri="{FF2B5EF4-FFF2-40B4-BE49-F238E27FC236}">
                <a16:creationId xmlns:a16="http://schemas.microsoft.com/office/drawing/2014/main" xmlns="" id="{C34E048E-2934-4CBA-956F-28F63BA54FCD}"/>
              </a:ext>
            </a:extLst>
          </p:cNvPr>
          <p:cNvSpPr/>
          <p:nvPr/>
        </p:nvSpPr>
        <p:spPr>
          <a:xfrm>
            <a:off x="6132388" y="5362640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내구도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남음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54AD5B04-ACC6-4165-9807-7247517BF860}"/>
              </a:ext>
            </a:extLst>
          </p:cNvPr>
          <p:cNvCxnSpPr>
            <a:cxnSpLocks/>
          </p:cNvCxnSpPr>
          <p:nvPr/>
        </p:nvCxnSpPr>
        <p:spPr>
          <a:xfrm flipH="1">
            <a:off x="7170620" y="5156097"/>
            <a:ext cx="1" cy="2340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6151065" y="605511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77" name="연결선: 꺾임 37">
            <a:extLst>
              <a:ext uri="{FF2B5EF4-FFF2-40B4-BE49-F238E27FC236}">
                <a16:creationId xmlns:a16="http://schemas.microsoft.com/office/drawing/2014/main" xmlns="" id="{FB137E1A-B00F-4B61-A3E3-99EE35053BDE}"/>
              </a:ext>
            </a:extLst>
          </p:cNvPr>
          <p:cNvCxnSpPr>
            <a:cxnSpLocks/>
            <a:stCxn id="72" idx="3"/>
            <a:endCxn id="26" idx="2"/>
          </p:cNvCxnSpPr>
          <p:nvPr/>
        </p:nvCxnSpPr>
        <p:spPr>
          <a:xfrm flipV="1">
            <a:off x="8208856" y="3407999"/>
            <a:ext cx="1707937" cy="2352305"/>
          </a:xfrm>
          <a:prstGeom prst="bentConnector2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7406362" y="534152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83" name="직사각형 82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85" name="그림 84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09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" name="그림 8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2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타이틀 화면을 거치면 도착하는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 확인 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기간이 존재한다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턴 개념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5528" y="219204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4" y="212419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12" y="487442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7274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4290" y="230835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6916" y="225269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1181" y="602836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7630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2377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7124" y="602835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6248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936916" y="2252693"/>
            <a:ext cx="2014074" cy="53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0" name="직사각형 19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1" name="그림 2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7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11317" y="1126897"/>
            <a:ext cx="7369367" cy="4143458"/>
            <a:chOff x="2259411" y="711201"/>
            <a:chExt cx="7876378" cy="4428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411" y="711201"/>
              <a:ext cx="7876378" cy="44285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5" b="99658" l="9875" r="89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25"/>
            <a:stretch/>
          </p:blipFill>
          <p:spPr>
            <a:xfrm>
              <a:off x="5045409" y="2728333"/>
              <a:ext cx="2304380" cy="241139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595649" y="5431656"/>
            <a:ext cx="7000703" cy="1186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메이커는 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SF </a:t>
            </a:r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디스토피아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세계관에서</a:t>
            </a:r>
            <a:endParaRPr lang="en-US" altLang="ko-KR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소녀를 육성하는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RPG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입니다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8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 육성 플레이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6684" y="205331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0" y="198546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68" y="473569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8430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5446" y="216962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8072" y="211396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2337" y="588963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8786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3533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8280" y="588962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7404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68786" y="5889629"/>
            <a:ext cx="450978" cy="3659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7249650" y="6126240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0" name="직사각형 19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1" name="그림 20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78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12502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단위이며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~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일정을 모두 채우면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별로 </a:t>
            </a:r>
            <a:r>
              <a:rPr lang="ko-KR" altLang="en-US" sz="24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감소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할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재화의 양이 각기 다르다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8770916" y="41512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진행하시겠습니까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4" name="Google Shape;248;p7"/>
          <p:cNvSpPr txBox="1">
            <a:spLocks/>
          </p:cNvSpPr>
          <p:nvPr/>
        </p:nvSpPr>
        <p:spPr>
          <a:xfrm>
            <a:off x="8648944" y="5629653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일정까지 채우면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96684" y="2229720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3690" y="2644574"/>
            <a:ext cx="2804914" cy="3131447"/>
          </a:xfrm>
          <a:prstGeom prst="rect">
            <a:avLst/>
          </a:prstGeom>
        </p:spPr>
      </p:pic>
      <p:grpSp>
        <p:nvGrpSpPr>
          <p:cNvPr id="133" name="그룹 132"/>
          <p:cNvGrpSpPr/>
          <p:nvPr/>
        </p:nvGrpSpPr>
        <p:grpSpPr>
          <a:xfrm>
            <a:off x="5086682" y="3168447"/>
            <a:ext cx="3225206" cy="3197055"/>
            <a:chOff x="6083301" y="1916528"/>
            <a:chExt cx="4251324" cy="4214217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2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57" name="그룹 156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92" name="타원 191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9" name="그림 188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0" name="타원 189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8" name="타원 187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185" name="그림 18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86" name="타원 18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1" name="그룹 160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4" name="타원 183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2" name="아래쪽 화살표 16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3" name="아래쪽 화살표 16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4" name="아래쪽 화살표 16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5" name="아래쪽 화살표 16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6" name="아래쪽 화살표 16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7" name="아래쪽 화살표 16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2" name="타원 18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9" name="아래쪽 화살표 168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0" name="타원 179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1" name="아래쪽 화살표 170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78" name="타원 17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3" name="아래쪽 화살표 172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212661" y="5954446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699285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3492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707698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18743"/>
            <a:ext cx="602718" cy="50436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291832" y="2338438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7388" y="3281547"/>
            <a:ext cx="316049" cy="30515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3466" y="3281547"/>
            <a:ext cx="319544" cy="305150"/>
          </a:xfrm>
          <a:prstGeom prst="rect">
            <a:avLst/>
          </a:prstGeom>
        </p:spPr>
      </p:pic>
      <p:sp>
        <p:nvSpPr>
          <p:cNvPr id="142" name="아래쪽 화살표 141"/>
          <p:cNvSpPr/>
          <p:nvPr/>
        </p:nvSpPr>
        <p:spPr>
          <a:xfrm rot="10800000">
            <a:off x="7074269" y="3208455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3" name="아래쪽 화살표 142"/>
          <p:cNvSpPr/>
          <p:nvPr/>
        </p:nvSpPr>
        <p:spPr>
          <a:xfrm rot="10800000">
            <a:off x="7505096" y="3201540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442192" y="4308657"/>
            <a:ext cx="1573930" cy="1573930"/>
            <a:chOff x="4649553" y="3660783"/>
            <a:chExt cx="1875119" cy="187511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01172" y="4077612"/>
              <a:ext cx="11607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175021" y="3194314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6" name="직사각형 145"/>
          <p:cNvSpPr/>
          <p:nvPr/>
        </p:nvSpPr>
        <p:spPr>
          <a:xfrm>
            <a:off x="8175021" y="3196316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7" name="TextBox 146"/>
          <p:cNvSpPr txBox="1"/>
          <p:nvPr/>
        </p:nvSpPr>
        <p:spPr>
          <a:xfrm>
            <a:off x="5401989" y="2826088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339030" y="4238534"/>
            <a:ext cx="1768633" cy="17159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69395" y="5267775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95" name="직사각형 194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99" name="직사각형 98">
              <a:hlinkClick r:id="rId21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01" name="그림 100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33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 해당하는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원정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은 무조건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주가 소요된다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때문에 다른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병행할 수 없다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93203" y="220769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0209" y="2622551"/>
            <a:ext cx="2804914" cy="313144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5083201" y="3146424"/>
            <a:ext cx="3225206" cy="3197055"/>
            <a:chOff x="6083301" y="1916528"/>
            <a:chExt cx="4251324" cy="421421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6" name="타원 2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29" name="타원 28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0" name="타원 3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5" name="아래쪽 화살표 44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209180" y="5932423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95804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00011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704217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36801" y="219672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88351" y="2316415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3907" y="3259524"/>
            <a:ext cx="316049" cy="30515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19985" y="3259524"/>
            <a:ext cx="319544" cy="305150"/>
          </a:xfrm>
          <a:prstGeom prst="rect">
            <a:avLst/>
          </a:prstGeom>
        </p:spPr>
      </p:pic>
      <p:sp>
        <p:nvSpPr>
          <p:cNvPr id="112" name="아래쪽 화살표 111"/>
          <p:cNvSpPr/>
          <p:nvPr/>
        </p:nvSpPr>
        <p:spPr>
          <a:xfrm rot="10800000">
            <a:off x="7070788" y="3186432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3" name="아래쪽 화살표 112"/>
          <p:cNvSpPr/>
          <p:nvPr/>
        </p:nvSpPr>
        <p:spPr>
          <a:xfrm rot="10800000">
            <a:off x="7501615" y="3179517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438711" y="4286634"/>
            <a:ext cx="1588469" cy="1573930"/>
            <a:chOff x="4649553" y="3660783"/>
            <a:chExt cx="1892440" cy="1875119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206268" y="4077612"/>
              <a:ext cx="1335725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8171540" y="3172291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0" name="직사각형 119"/>
          <p:cNvSpPr/>
          <p:nvPr/>
        </p:nvSpPr>
        <p:spPr>
          <a:xfrm>
            <a:off x="8171540" y="3174293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4" name="TextBox 123"/>
          <p:cNvSpPr txBox="1"/>
          <p:nvPr/>
        </p:nvSpPr>
        <p:spPr>
          <a:xfrm>
            <a:off x="5398508" y="2804065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144044" y="3111842"/>
            <a:ext cx="2971059" cy="6626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Google Shape;248;p7"/>
          <p:cNvSpPr txBox="1">
            <a:spLocks/>
          </p:cNvSpPr>
          <p:nvPr/>
        </p:nvSpPr>
        <p:spPr>
          <a:xfrm>
            <a:off x="8226673" y="474315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 선택 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모두 덮어쓰며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떠날 것인지 묻는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738568" y="32377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떠나시겠습니까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89646" y="3444717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04" name="직사각형 103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42" name="직사각형 141">
              <a:hlinkClick r:id="rId2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43" name="그림 142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97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시 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주차별로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이벤트가 일어나며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재화가 변동한다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반복 실행 시 숙련도에 따라서 효율이 변화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897" y="4518427"/>
            <a:ext cx="2667194" cy="2030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07" y="2440743"/>
            <a:ext cx="2677184" cy="2030705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696684" y="223690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2593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51491" y="230528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41560" y="235974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1530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44" y="2398183"/>
            <a:ext cx="197929" cy="191103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774" y="2397105"/>
            <a:ext cx="201246" cy="192181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734046" y="2720599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오른쪽 화살표 30"/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52" name="Google Shape;248;p7"/>
          <p:cNvSpPr txBox="1">
            <a:spLocks/>
          </p:cNvSpPr>
          <p:nvPr/>
        </p:nvSpPr>
        <p:spPr>
          <a:xfrm>
            <a:off x="12446297" y="5429702"/>
            <a:ext cx="3542404" cy="38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레퍼런스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6" name="Google Shape;248;p7"/>
          <p:cNvSpPr txBox="1">
            <a:spLocks/>
          </p:cNvSpPr>
          <p:nvPr/>
        </p:nvSpPr>
        <p:spPr>
          <a:xfrm>
            <a:off x="8789565" y="4007229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주차까지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주우우욱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자동 진행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55F04670-C5A8-43D8-B31E-BD7354AD8D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7" y="2420772"/>
            <a:ext cx="7517775" cy="4228749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3334728" y="2901521"/>
            <a:ext cx="249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연구실 보조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458" y="4973427"/>
            <a:ext cx="828861" cy="1053345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843032" y="4098618"/>
            <a:ext cx="3411542" cy="2256002"/>
            <a:chOff x="2227880" y="4192368"/>
            <a:chExt cx="3411542" cy="2256002"/>
          </a:xfrm>
        </p:grpSpPr>
        <p:grpSp>
          <p:nvGrpSpPr>
            <p:cNvPr id="100" name="그룹 99"/>
            <p:cNvGrpSpPr/>
            <p:nvPr/>
          </p:nvGrpSpPr>
          <p:grpSpPr>
            <a:xfrm>
              <a:off x="2227880" y="4192368"/>
              <a:ext cx="3411542" cy="2256002"/>
              <a:chOff x="1592143" y="3884501"/>
              <a:chExt cx="2918898" cy="1930224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592143" y="3884501"/>
                <a:ext cx="2918898" cy="17332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51648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내구도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360205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endParaRPr lang="ko-KR" altLang="en-US" sz="1400" dirty="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아래쪽 화살표 135"/>
            <p:cNvSpPr/>
            <p:nvPr/>
          </p:nvSpPr>
          <p:spPr>
            <a:xfrm rot="10800000">
              <a:off x="5447198" y="5674534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7" name="아래쪽 화살표 136"/>
            <p:cNvSpPr/>
            <p:nvPr/>
          </p:nvSpPr>
          <p:spPr>
            <a:xfrm rot="10800000">
              <a:off x="5447198" y="5310995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370162" y="534122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370162" y="576984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08622" y="4706588"/>
              <a:ext cx="61540" cy="146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1" name="아래쪽 화살표 150"/>
            <p:cNvSpPr/>
            <p:nvPr/>
          </p:nvSpPr>
          <p:spPr>
            <a:xfrm>
              <a:off x="5444190" y="4678007"/>
              <a:ext cx="162472" cy="20354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791849" y="5973776"/>
              <a:ext cx="1647087" cy="1647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786180" y="5963765"/>
              <a:ext cx="1658010" cy="185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689019" y="3846894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02" y="3861361"/>
            <a:ext cx="324468" cy="309853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4678122" y="421766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+ 130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4232135"/>
            <a:ext cx="324468" cy="309853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678122" y="3454335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3468802"/>
            <a:ext cx="324468" cy="309853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633183" y="4573536"/>
            <a:ext cx="364312" cy="335803"/>
            <a:chOff x="7390906" y="4445678"/>
            <a:chExt cx="423401" cy="390268"/>
          </a:xfrm>
        </p:grpSpPr>
        <p:sp>
          <p:nvSpPr>
            <p:cNvPr id="52" name="직사각형 51"/>
            <p:cNvSpPr/>
            <p:nvPr/>
          </p:nvSpPr>
          <p:spPr>
            <a:xfrm>
              <a:off x="7390906" y="4445678"/>
              <a:ext cx="423401" cy="3902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0279" y="4465494"/>
              <a:ext cx="293476" cy="370452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4700982" y="454532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58" name="직사각형 57">
              <a:hlinkClick r:id="rId11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59" name="그림 58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1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마치면 홈 화면으로 돌아오게 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기간이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개월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줄어든다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22956" y="1718141"/>
            <a:ext cx="4519496" cy="539057"/>
            <a:chOff x="3593991" y="1929423"/>
            <a:chExt cx="4519496" cy="539057"/>
          </a:xfrm>
        </p:grpSpPr>
        <p:sp>
          <p:nvSpPr>
            <p:cNvPr id="96" name="직사각형 95"/>
            <p:cNvSpPr/>
            <p:nvPr/>
          </p:nvSpPr>
          <p:spPr>
            <a:xfrm>
              <a:off x="6099413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93991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cxnSp>
          <p:nvCxnSpPr>
            <p:cNvPr id="18" name="직선 화살표 연결선 17"/>
            <p:cNvCxnSpPr>
              <a:stCxn id="17" idx="3"/>
              <a:endCxn id="96" idx="1"/>
            </p:cNvCxnSpPr>
            <p:nvPr/>
          </p:nvCxnSpPr>
          <p:spPr>
            <a:xfrm>
              <a:off x="5608065" y="2198952"/>
              <a:ext cx="491348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96684" y="2420772"/>
            <a:ext cx="7518855" cy="4228749"/>
            <a:chOff x="1998617" y="2017977"/>
            <a:chExt cx="8046180" cy="4525327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998617" y="2085826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772" y="2017977"/>
              <a:ext cx="8045024" cy="45253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201" y="4768209"/>
              <a:ext cx="1051990" cy="1336904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9210363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ysClr val="windowText" lastClr="000000"/>
                  </a:solidFill>
                </a:rPr>
                <a:t>옵션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67379" y="2202142"/>
              <a:ext cx="3426028" cy="27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1500         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240005" y="2146476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 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764270" y="5922149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5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270719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795466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320213" y="5922142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479337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51" y="2614964"/>
            <a:ext cx="209784" cy="2025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54" y="2621115"/>
            <a:ext cx="213300" cy="203692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3628378" y="4148058"/>
            <a:ext cx="1205726" cy="543463"/>
          </a:xfrm>
          <a:prstGeom prst="wedgeRoundRectCallout">
            <a:avLst>
              <a:gd name="adj1" fmla="val 9431"/>
              <a:gd name="adj2" fmla="val 83627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ko-KR" altLang="en-US" sz="2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6" name="직사각형 25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7" name="그림 2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61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화면에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가 출현하면 관련 이벤트가 있다는 것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입력해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스토리 확인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611946" y="4183140"/>
            <a:ext cx="1205726" cy="2091990"/>
            <a:chOff x="3628378" y="3988401"/>
            <a:chExt cx="1205726" cy="2091990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8711" y="4831104"/>
              <a:ext cx="983045" cy="1249287"/>
            </a:xfrm>
            <a:prstGeom prst="rect">
              <a:avLst/>
            </a:prstGeom>
          </p:spPr>
        </p:pic>
        <p:sp>
          <p:nvSpPr>
            <p:cNvPr id="2" name="모서리가 둥근 사각형 설명선 1"/>
            <p:cNvSpPr/>
            <p:nvPr/>
          </p:nvSpPr>
          <p:spPr>
            <a:xfrm>
              <a:off x="3628378" y="3988401"/>
              <a:ext cx="1205726" cy="543463"/>
            </a:xfrm>
            <a:prstGeom prst="wedgeRoundRectCallout">
              <a:avLst>
                <a:gd name="adj1" fmla="val 9431"/>
                <a:gd name="adj2" fmla="val 83627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!</a:t>
              </a:r>
              <a:endParaRPr lang="ko-KR" altLang="en-US" sz="24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696684" y="2237433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3" y="2174031"/>
            <a:ext cx="7517775" cy="422874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3314490" y="2801259"/>
            <a:ext cx="3133394" cy="349816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027110" y="5229135"/>
            <a:ext cx="6858002" cy="103799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즐거울 때는 웃는 거라면서요</a:t>
            </a:r>
            <a:r>
              <a:rPr lang="en-US" altLang="ko-KR" sz="1600" b="1" dirty="0" smtClean="0"/>
              <a:t>?</a:t>
            </a:r>
          </a:p>
          <a:p>
            <a:pPr algn="ctr"/>
            <a:r>
              <a:rPr lang="ko-KR" altLang="en-US" sz="1600" b="1" dirty="0" smtClean="0"/>
              <a:t>하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하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7110" y="4833259"/>
            <a:ext cx="2151519" cy="395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안드로시아</a:t>
            </a:r>
            <a:endParaRPr lang="ko-KR" altLang="en-US" sz="1600" b="1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2" name="직사각형 31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3" name="그림 3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551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이벤트 선택지에 따라서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미세하게 변화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96684" y="199068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3" y="1927287"/>
            <a:ext cx="7517775" cy="4228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3314490" y="2554515"/>
            <a:ext cx="3133394" cy="349816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027110" y="4982391"/>
            <a:ext cx="6858002" cy="103799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왜 웃으세요</a:t>
            </a:r>
            <a:r>
              <a:rPr lang="en-US" altLang="ko-KR" sz="1600" b="1" dirty="0" smtClean="0"/>
              <a:t>? </a:t>
            </a:r>
          </a:p>
          <a:p>
            <a:pPr algn="ctr"/>
            <a:r>
              <a:rPr lang="ko-KR" altLang="en-US" sz="1600" b="1" dirty="0" smtClean="0"/>
              <a:t>메이커</a:t>
            </a:r>
            <a:r>
              <a:rPr lang="en-US" altLang="ko-KR" sz="1600" b="1" dirty="0" smtClean="0"/>
              <a:t>?</a:t>
            </a:r>
            <a:endParaRPr lang="ko-KR" altLang="en-US" sz="16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27110" y="4586515"/>
            <a:ext cx="2151519" cy="395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안드로시아</a:t>
            </a:r>
            <a:endParaRPr lang="ko-KR" altLang="en-US" sz="16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07976" y="3794745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나도 즐거워서</a:t>
            </a:r>
            <a:endParaRPr lang="ko-KR" altLang="en-US" sz="16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07976" y="4246559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네가 웃겨서</a:t>
            </a:r>
            <a:endParaRPr lang="ko-KR" altLang="en-US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735264" y="3794745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나도 즐거워서</a:t>
            </a:r>
            <a:endParaRPr lang="ko-KR" altLang="en-US" sz="16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735264" y="4831092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네가 웃겨서</a:t>
            </a:r>
            <a:endParaRPr lang="ko-KR" altLang="en-US" sz="1600" b="1" dirty="0"/>
          </a:p>
        </p:txBody>
      </p:sp>
      <p:sp>
        <p:nvSpPr>
          <p:cNvPr id="30" name="직사각형 29"/>
          <p:cNvSpPr/>
          <p:nvPr/>
        </p:nvSpPr>
        <p:spPr>
          <a:xfrm>
            <a:off x="8991327" y="4171950"/>
            <a:ext cx="364312" cy="335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238513" y="4143742"/>
            <a:ext cx="158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인간성</a:t>
            </a:r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2" b="92105" l="1299" r="883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9709" y="4187045"/>
            <a:ext cx="331036" cy="32673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004654" y="5250211"/>
            <a:ext cx="364312" cy="335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51840" y="5222003"/>
            <a:ext cx="158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상식 </a:t>
            </a:r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46" b="93590" l="4348" r="98551">
                        <a14:foregroundMark x1="50725" y1="23077" x2="66667" y2="3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1926" y="5263362"/>
            <a:ext cx="266601" cy="30137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0" name="직사각형 39">
              <a:hlinkClick r:id="rId1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1" name="그림 40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92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완료 후 확률적으로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엔카운트가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발생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스케쥴에서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전투를 선택하지 않아도 발생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7243" y="2245814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800841" y="2234837"/>
            <a:ext cx="602718" cy="5043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2050" y="2314191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2119" y="2368656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1500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03" y="2407090"/>
            <a:ext cx="197929" cy="1911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33" y="2406012"/>
            <a:ext cx="201246" cy="19218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94605" y="2729506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6AA782E-7892-467F-9018-F0FAD59B2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6" y="2429679"/>
            <a:ext cx="7517775" cy="422874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179" y="4792976"/>
            <a:ext cx="930257" cy="1182202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903591" y="4192366"/>
            <a:ext cx="3411542" cy="2040556"/>
            <a:chOff x="835884" y="4547267"/>
            <a:chExt cx="2450053" cy="1465458"/>
          </a:xfrm>
        </p:grpSpPr>
        <p:grpSp>
          <p:nvGrpSpPr>
            <p:cNvPr id="48" name="그룹 47"/>
            <p:cNvGrpSpPr/>
            <p:nvPr/>
          </p:nvGrpSpPr>
          <p:grpSpPr>
            <a:xfrm>
              <a:off x="835884" y="4547267"/>
              <a:ext cx="2450053" cy="1465458"/>
              <a:chOff x="1592143" y="3884502"/>
              <a:chExt cx="2918898" cy="174589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592143" y="3884502"/>
                <a:ext cx="2918898" cy="1651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751648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360205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 rot="10800000">
              <a:off x="3147888" y="5611709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0" name="아래쪽 화살표 49"/>
            <p:cNvSpPr/>
            <p:nvPr/>
          </p:nvSpPr>
          <p:spPr>
            <a:xfrm rot="10800000">
              <a:off x="3147888" y="5350628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4398" y="537233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74398" y="568015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984333" y="4706588"/>
            <a:ext cx="61540" cy="146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아래쪽 화살표 45"/>
          <p:cNvSpPr/>
          <p:nvPr/>
        </p:nvSpPr>
        <p:spPr>
          <a:xfrm>
            <a:off x="4119901" y="4678007"/>
            <a:ext cx="162472" cy="2035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8925" y="4012569"/>
            <a:ext cx="6280557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직사각형 70"/>
          <p:cNvSpPr/>
          <p:nvPr/>
        </p:nvSpPr>
        <p:spPr>
          <a:xfrm>
            <a:off x="802674" y="5129836"/>
            <a:ext cx="3512459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직사각형 68"/>
          <p:cNvSpPr/>
          <p:nvPr/>
        </p:nvSpPr>
        <p:spPr>
          <a:xfrm>
            <a:off x="788160" y="2895301"/>
            <a:ext cx="7693858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2335520" y="3036407"/>
            <a:ext cx="4574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</p:txBody>
      </p:sp>
      <p:sp>
        <p:nvSpPr>
          <p:cNvPr id="72" name="Google Shape;248;p7">
            <a:extLst>
              <a:ext uri="{FF2B5EF4-FFF2-40B4-BE49-F238E27FC236}">
                <a16:creationId xmlns:a16="http://schemas.microsoft.com/office/drawing/2014/main" xmlns="" id="{8F3A0188-B118-4761-93A0-56F09F043E0B}"/>
              </a:ext>
            </a:extLst>
          </p:cNvPr>
          <p:cNvSpPr txBox="1">
            <a:spLocks/>
          </p:cNvSpPr>
          <p:nvPr/>
        </p:nvSpPr>
        <p:spPr>
          <a:xfrm>
            <a:off x="9262190" y="4006854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WARNING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연출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씬 로딩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오른쪽 화살표 30">
            <a:extLst>
              <a:ext uri="{FF2B5EF4-FFF2-40B4-BE49-F238E27FC236}">
                <a16:creationId xmlns:a16="http://schemas.microsoft.com/office/drawing/2014/main" xmlns="" id="{554B6B3F-5DCA-4409-B828-DC5E57EAEE9B}"/>
              </a:ext>
            </a:extLst>
          </p:cNvPr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grpSp>
        <p:nvGrpSpPr>
          <p:cNvPr id="75" name="그룹 7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76" name="직사각형 75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77" name="그림 7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03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적이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재료 아이템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내구도 수치가 크게 하락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차후에 코어 소모로 이어짐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96684" y="2394780"/>
            <a:ext cx="8057211" cy="4116011"/>
            <a:chOff x="3100648" y="3218511"/>
            <a:chExt cx="5990704" cy="3002072"/>
          </a:xfrm>
        </p:grpSpPr>
        <p:grpSp>
          <p:nvGrpSpPr>
            <p:cNvPr id="40" name="그룹 39"/>
            <p:cNvGrpSpPr/>
            <p:nvPr/>
          </p:nvGrpSpPr>
          <p:grpSpPr>
            <a:xfrm>
              <a:off x="3100648" y="3218511"/>
              <a:ext cx="5990704" cy="3002072"/>
              <a:chOff x="3239247" y="3218511"/>
              <a:chExt cx="5990704" cy="3002072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239247" y="3218511"/>
                <a:ext cx="5990704" cy="3002072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23" b="89952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88" y="3858203"/>
                <a:ext cx="2156805" cy="1629297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7802989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사격</a:t>
                </a: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5935272">
                <a:off x="6415943" y="3971704"/>
                <a:ext cx="276225" cy="914400"/>
              </a:xfrm>
              <a:prstGeom prst="rect">
                <a:avLst/>
              </a:prstGeom>
            </p:spPr>
          </p:pic>
          <p:sp>
            <p:nvSpPr>
              <p:cNvPr id="34" name="모서리가 둥근 직사각형 33"/>
              <p:cNvSpPr/>
              <p:nvPr/>
            </p:nvSpPr>
            <p:spPr>
              <a:xfrm>
                <a:off x="7150966" y="3636817"/>
                <a:ext cx="1459345" cy="219651"/>
              </a:xfrm>
              <a:prstGeom prst="round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693081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엄폐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861359" y="4405062"/>
              <a:ext cx="1740276" cy="773294"/>
              <a:chOff x="7536718" y="5558302"/>
              <a:chExt cx="2242915" cy="99664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125" y="5650246"/>
                <a:ext cx="1541773" cy="89080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816" r="97959">
                            <a14:foregroundMark x1="25306" y1="87097" x2="27347" y2="78495"/>
                            <a14:foregroundMark x1="25714" y1="86559" x2="20000" y2="83333"/>
                            <a14:foregroundMark x1="41633" y1="87097" x2="50204" y2="74194"/>
                            <a14:foregroundMark x1="50612" y1="75269" x2="54694" y2="91935"/>
                            <a14:foregroundMark x1="52653" y1="70968" x2="56327" y2="78495"/>
                            <a14:foregroundMark x1="72245" y1="52688" x2="87347" y2="54839"/>
                            <a14:foregroundMark x1="26939" y1="26344" x2="19592" y2="12366"/>
                            <a14:foregroundMark x1="17959" y1="15054" x2="15102" y2="9140"/>
                            <a14:foregroundMark x1="9388" y1="51075" x2="11020" y2="55376"/>
                            <a14:foregroundMark x1="74286" y1="52151" x2="77551" y2="46237"/>
                            <a14:foregroundMark x1="53878" y1="50000" x2="55510" y2="3655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70625">
                <a:off x="7536718" y="5558302"/>
                <a:ext cx="1312781" cy="996642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043519">
                <a:off x="9270046" y="5598084"/>
                <a:ext cx="323850" cy="695325"/>
              </a:xfrm>
              <a:prstGeom prst="rect">
                <a:avLst/>
              </a:prstGeom>
            </p:spPr>
          </p:pic>
        </p:grpSp>
      </p:grp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89154"/>
              </p:ext>
            </p:extLst>
          </p:nvPr>
        </p:nvGraphicFramePr>
        <p:xfrm>
          <a:off x="1805421" y="3762995"/>
          <a:ext cx="781015" cy="15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9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7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537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9180057" y="3541112"/>
            <a:ext cx="2450053" cy="1639517"/>
            <a:chOff x="835884" y="4496442"/>
            <a:chExt cx="2450053" cy="1639517"/>
          </a:xfrm>
        </p:grpSpPr>
        <p:sp>
          <p:nvSpPr>
            <p:cNvPr id="32" name="직사각형 31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90 </a:t>
              </a:r>
              <a:r>
                <a:rPr lang="ko-KR" altLang="en-US" sz="1000" dirty="0"/>
                <a:t>↓</a:t>
              </a:r>
              <a:endParaRPr lang="en-US" altLang="ko-KR" sz="1000" dirty="0"/>
            </a:p>
            <a:p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280629" y="4834161"/>
            <a:ext cx="204445" cy="105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Google Shape;248;p7"/>
          <p:cNvSpPr txBox="1">
            <a:spLocks/>
          </p:cNvSpPr>
          <p:nvPr/>
        </p:nvSpPr>
        <p:spPr>
          <a:xfrm>
            <a:off x="8633881" y="506697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내구도 하락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244" b="100000" l="0" r="100000">
                        <a14:foregroundMark x1="89326" y1="43697" x2="74157" y2="36134"/>
                        <a14:foregroundMark x1="7865" y1="39496" x2="0" y2="38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923" y="2514600"/>
            <a:ext cx="523754" cy="39907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476252" y="2531033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전투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57" name="직사각형 56">
              <a:hlinkClick r:id="rId1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58" name="그림 57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53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거듭하다 제한된 기간이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Go / Stop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등장 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8407" y="2358872"/>
            <a:ext cx="5998940" cy="324087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9" y="2308286"/>
            <a:ext cx="5998078" cy="337392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395223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옵션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4470" y="2445593"/>
            <a:ext cx="2554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98377" y="2404090"/>
            <a:ext cx="1501621" cy="40190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8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8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en-US" altLang="ko-KR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0197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5328617" y="2965542"/>
            <a:ext cx="2239177" cy="249985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4893215" y="4114992"/>
            <a:ext cx="2450053" cy="1639517"/>
            <a:chOff x="835884" y="4496442"/>
            <a:chExt cx="2450053" cy="1639517"/>
          </a:xfrm>
        </p:grpSpPr>
        <p:sp>
          <p:nvSpPr>
            <p:cNvPr id="57" name="직사각형 56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3198378" y="2899948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의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수리하고</a:t>
            </a:r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계속 육성을 진행하시겠습니까</a:t>
            </a:r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-370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18491" y="2913944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자립시키고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마인드 프로세서를 소모해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제작하시겠습니까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-1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25" y="3650097"/>
            <a:ext cx="270937" cy="24977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276" y="2477290"/>
            <a:ext cx="147553" cy="14246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187" y="2477290"/>
            <a:ext cx="150026" cy="14326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000" y="3644185"/>
            <a:ext cx="264816" cy="25568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2179302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오른쪽 화살표 80"/>
          <p:cNvSpPr/>
          <p:nvPr/>
        </p:nvSpPr>
        <p:spPr>
          <a:xfrm>
            <a:off x="8943211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0" y="3004722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소모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계속한다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난이도가 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상승한다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3" name="Google Shape;248;p7"/>
          <p:cNvSpPr txBox="1">
            <a:spLocks/>
          </p:cNvSpPr>
          <p:nvPr/>
        </p:nvSpPr>
        <p:spPr>
          <a:xfrm>
            <a:off x="9877142" y="3004722"/>
            <a:ext cx="2227548" cy="1623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가지고 있는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스테이터스에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</a:t>
            </a:r>
            <a:r>
              <a:rPr lang="ko-KR" altLang="en-US" sz="18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을 맞이하고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다시 초기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스탯으로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진행한다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프로세서 아이템 소모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3" name="직사각형 42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4" name="그림 43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7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92939"/>
              </p:ext>
            </p:extLst>
          </p:nvPr>
        </p:nvGraphicFramePr>
        <p:xfrm>
          <a:off x="2298700" y="2027766"/>
          <a:ext cx="7759700" cy="346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7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2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타이틀명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AndroidMaker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Andriod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육성 시뮬레이션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RPG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SF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디스토피아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인간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vs 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기계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타겟층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10~30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대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서브컬쳐를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좋아하는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게임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2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코어를 소모 후 육성을 계속하다가 전투에서 연거푸 패배하면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되는 순간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배드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1028" y="2137790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b="1" dirty="0"/>
                <a:t>0</a:t>
              </a:r>
              <a:r>
                <a:rPr lang="en-US" altLang="ko-KR" sz="1000" dirty="0"/>
                <a:t>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01028" y="3393581"/>
            <a:ext cx="2450053" cy="23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18774" y="3795566"/>
            <a:ext cx="3814560" cy="2667899"/>
            <a:chOff x="4462665" y="3996499"/>
            <a:chExt cx="2726777" cy="1907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2665" y="3996499"/>
              <a:ext cx="2726777" cy="19071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81" y="5309119"/>
              <a:ext cx="1757545" cy="550698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9" name="직사각형 28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0" name="그림 29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581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자립시킨 경우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지금까지 달성한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수행한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횟수 등에 의해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결정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6947" y="2201951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41" y="3744881"/>
            <a:ext cx="2862263" cy="276591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6206" r="13735" b="67697"/>
          <a:stretch/>
        </p:blipFill>
        <p:spPr>
          <a:xfrm>
            <a:off x="4604215" y="5010150"/>
            <a:ext cx="2653835" cy="151447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4321398"/>
            <a:ext cx="2569138" cy="1924374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7474264" y="2448006"/>
            <a:ext cx="3699103" cy="1676400"/>
          </a:xfrm>
          <a:prstGeom prst="wedgeRoundRectCallout">
            <a:avLst>
              <a:gd name="adj1" fmla="val -91686"/>
              <a:gd name="adj2" fmla="val 820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으음</a:t>
            </a:r>
            <a:r>
              <a:rPr lang="en-US" altLang="ko-KR" dirty="0"/>
              <a:t>, </a:t>
            </a:r>
            <a:r>
              <a:rPr lang="ko-KR" altLang="en-US" dirty="0" err="1"/>
              <a:t>스테이터스가</a:t>
            </a:r>
            <a:r>
              <a:rPr lang="ko-KR" altLang="en-US" dirty="0"/>
              <a:t> 변변치 않고 연구소 보조만 </a:t>
            </a:r>
            <a:r>
              <a:rPr lang="en-US" altLang="ko-KR" dirty="0"/>
              <a:t>100</a:t>
            </a:r>
            <a:r>
              <a:rPr lang="ko-KR" altLang="en-US" dirty="0"/>
              <a:t>회 이상이라</a:t>
            </a:r>
            <a:r>
              <a:rPr lang="en-US" altLang="ko-KR" dirty="0"/>
              <a:t>… </a:t>
            </a:r>
          </a:p>
          <a:p>
            <a:pPr algn="ctr"/>
            <a:r>
              <a:rPr lang="ko-KR" altLang="en-US" dirty="0"/>
              <a:t>너는</a:t>
            </a:r>
            <a:r>
              <a:rPr lang="en-US" altLang="ko-KR" dirty="0"/>
              <a:t>! </a:t>
            </a:r>
            <a:r>
              <a:rPr lang="ko-KR" altLang="en-US" dirty="0" err="1"/>
              <a:t>너어어어어어는</a:t>
            </a:r>
            <a:r>
              <a:rPr lang="en-US" altLang="ko-KR" dirty="0"/>
              <a:t>!!! </a:t>
            </a:r>
          </a:p>
          <a:p>
            <a:pPr algn="ctr"/>
            <a:r>
              <a:rPr lang="ko-KR" altLang="en-US" dirty="0"/>
              <a:t>대학원생</a:t>
            </a:r>
            <a:r>
              <a:rPr lang="en-US" altLang="ko-KR" dirty="0"/>
              <a:t> </a:t>
            </a:r>
            <a:r>
              <a:rPr lang="ko-KR" altLang="en-US" dirty="0" err="1"/>
              <a:t>엔딩이다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24" y="5666954"/>
            <a:ext cx="1791592" cy="56136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1" name="직사각형 30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2" name="그림 31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이후에는 다시 초기화된 상태로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회차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플레이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이렇듯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파트는 매번 초기화되지만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연구시설과 아이템은 보존된다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 새로 만든 것일 뿐 플레이어는 그대로니까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…!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96684" y="2539057"/>
            <a:ext cx="7308540" cy="4110464"/>
            <a:chOff x="2143760" y="1994962"/>
            <a:chExt cx="8046180" cy="4525327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2143760" y="2062811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916" y="1994962"/>
              <a:ext cx="8045024" cy="45253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344" y="4745194"/>
              <a:ext cx="1051990" cy="1336904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9355506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ysClr val="windowText" lastClr="000000"/>
                  </a:solidFill>
                </a:rPr>
                <a:t>옵션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12521" y="2179128"/>
              <a:ext cx="3426028" cy="288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1000         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385148" y="2123461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MK-2</a:t>
              </a:r>
            </a:p>
            <a:p>
              <a:pPr algn="ctr"/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909413" y="5899134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15862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8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940609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465356" y="5899127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4480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1C8EF0F-4984-4A20-8AEB-3407EB49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48" y="27324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1ECBB8F-EB97-4C68-9FDA-4F83CE9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79" y="2732408"/>
            <a:ext cx="150026" cy="14326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2" name="직사각형 21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3" name="그림 2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0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플레이하며 획득한 재화로 연구소에서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추가나 아이템 개발 목록을 추가해주는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SNG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스타일로 리얼타임 기반으로 개방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실제 플레이 타임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684" y="258567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" y="2522277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35792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0204" y="2694372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4472" y="6170580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57729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48086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538442" y="6170573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52675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703034" y="3170082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6170" y="2676716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63" y="2640387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0701" y="3771718"/>
            <a:ext cx="2990327" cy="17506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온실농장을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개방하시키겠습니까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BEADAB1-ED34-41AB-8851-316B3D66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827" y="27426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4DCA214-9727-40F7-BA5D-1C514D6B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698" y="2742608"/>
            <a:ext cx="150026" cy="14326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2" name="직사각형 21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3" name="그림 22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435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획득한 재료 아이템으로 아이템 개발 메뉴에서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제작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제작 진행 시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N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경과 후 제작이 완료됨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시간에 따른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34412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42" name="타원 41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50" name="타원 49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1500/300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10/10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734322" y="5397595"/>
            <a:ext cx="1285517" cy="30726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81" name="모서리가 둥근 직사각형 75">
            <a:extLst>
              <a:ext uri="{FF2B5EF4-FFF2-40B4-BE49-F238E27FC236}">
                <a16:creationId xmlns:a16="http://schemas.microsoft.com/office/drawing/2014/main" xmlns="" id="{EBE4860C-1ECD-4109-9AB3-3D51B6C067F0}"/>
              </a:ext>
            </a:extLst>
          </p:cNvPr>
          <p:cNvSpPr/>
          <p:nvPr/>
        </p:nvSpPr>
        <p:spPr>
          <a:xfrm>
            <a:off x="9417058" y="4525094"/>
            <a:ext cx="1285517" cy="307262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제작</a:t>
            </a:r>
          </a:p>
        </p:txBody>
      </p:sp>
      <p:sp>
        <p:nvSpPr>
          <p:cNvPr id="84" name="모서리가 둥근 직사각형 62">
            <a:extLst>
              <a:ext uri="{FF2B5EF4-FFF2-40B4-BE49-F238E27FC236}">
                <a16:creationId xmlns:a16="http://schemas.microsoft.com/office/drawing/2014/main" xmlns="" id="{D0A21599-A97C-4E2C-9E24-14415A91D2C4}"/>
              </a:ext>
            </a:extLst>
          </p:cNvPr>
          <p:cNvSpPr/>
          <p:nvPr/>
        </p:nvSpPr>
        <p:spPr>
          <a:xfrm>
            <a:off x="8747506" y="3972271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66">
            <a:extLst>
              <a:ext uri="{FF2B5EF4-FFF2-40B4-BE49-F238E27FC236}">
                <a16:creationId xmlns:a16="http://schemas.microsoft.com/office/drawing/2014/main" xmlns="" id="{68B91FE3-DF86-42AB-AA49-5F125A7273E8}"/>
              </a:ext>
            </a:extLst>
          </p:cNvPr>
          <p:cNvSpPr/>
          <p:nvPr/>
        </p:nvSpPr>
        <p:spPr>
          <a:xfrm>
            <a:off x="9310577" y="3972271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0CAEA23-FBD2-4843-AB02-8E52315F840C}"/>
              </a:ext>
            </a:extLst>
          </p:cNvPr>
          <p:cNvSpPr txBox="1"/>
          <p:nvPr/>
        </p:nvSpPr>
        <p:spPr>
          <a:xfrm>
            <a:off x="9346069" y="4038974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7" name="Google Shape;248;p7">
            <a:extLst>
              <a:ext uri="{FF2B5EF4-FFF2-40B4-BE49-F238E27FC236}">
                <a16:creationId xmlns:a16="http://schemas.microsoft.com/office/drawing/2014/main" xmlns="" id="{AE41A544-2430-4EAA-A7A4-E523837AB3AE}"/>
              </a:ext>
            </a:extLst>
          </p:cNvPr>
          <p:cNvSpPr txBox="1">
            <a:spLocks/>
          </p:cNvSpPr>
          <p:nvPr/>
        </p:nvSpPr>
        <p:spPr>
          <a:xfrm>
            <a:off x="8334179" y="4988324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아이템이 부족할 때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개수 표시 붉게 표시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버튼 비활성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처리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58" name="직사각형 57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59" name="그림 58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472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동일한 아이템은 레시피 슬롯당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개씩만 제작할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중일 땐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프로그레스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바만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1200/300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74" name="모서리가 둥근 직사각형 33">
            <a:extLst>
              <a:ext uri="{FF2B5EF4-FFF2-40B4-BE49-F238E27FC236}">
                <a16:creationId xmlns:a16="http://schemas.microsoft.com/office/drawing/2014/main" xmlns="" id="{57EFDE58-3D7E-4CDF-96C7-481891420DBD}"/>
              </a:ext>
            </a:extLst>
          </p:cNvPr>
          <p:cNvSpPr/>
          <p:nvPr/>
        </p:nvSpPr>
        <p:spPr>
          <a:xfrm>
            <a:off x="5116465" y="5338357"/>
            <a:ext cx="2652821" cy="36018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33">
            <a:extLst>
              <a:ext uri="{FF2B5EF4-FFF2-40B4-BE49-F238E27FC236}">
                <a16:creationId xmlns:a16="http://schemas.microsoft.com/office/drawing/2014/main" xmlns="" id="{F22C718C-3219-4E76-B06D-08A8D8D6AB83}"/>
              </a:ext>
            </a:extLst>
          </p:cNvPr>
          <p:cNvSpPr/>
          <p:nvPr/>
        </p:nvSpPr>
        <p:spPr>
          <a:xfrm>
            <a:off x="5128445" y="5354613"/>
            <a:ext cx="709433" cy="33250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CF4DC47-F40C-4D59-A652-B5F5B058BB7D}"/>
              </a:ext>
            </a:extLst>
          </p:cNvPr>
          <p:cNvSpPr txBox="1"/>
          <p:nvPr/>
        </p:nvSpPr>
        <p:spPr>
          <a:xfrm>
            <a:off x="5330951" y="5314351"/>
            <a:ext cx="222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후 제작 완료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xmlns="" id="{6641FA24-4663-402C-8265-A0C99335F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3813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A62F0B42-D073-4FE0-9991-4270C8999E89}"/>
              </a:ext>
            </a:extLst>
          </p:cNvPr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4267002B-DE70-4DA4-B51B-9F5B847BDDF6}"/>
              </a:ext>
            </a:extLst>
          </p:cNvPr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BF0CCB0A-C02B-4798-83CF-921595A7CFD1}"/>
              </a:ext>
            </a:extLst>
          </p:cNvPr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E566E154-009A-4929-82F0-F23B1A606047}"/>
              </a:ext>
            </a:extLst>
          </p:cNvPr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xmlns="" id="{33EBC848-5BBA-4A7C-B04A-6506F44A9CBE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xmlns="" id="{53421E01-D2CF-4898-9B92-A11A8C0F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BBA936C1-3758-4D5F-966A-7240A80B2835}"/>
              </a:ext>
            </a:extLst>
          </p:cNvPr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BAF8E951-FF55-4DA0-97F3-4FEB918ECC94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xmlns="" id="{C29BE1E1-EB08-4806-B45D-9EA92229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4" name="L 도형 63">
            <a:extLst>
              <a:ext uri="{FF2B5EF4-FFF2-40B4-BE49-F238E27FC236}">
                <a16:creationId xmlns:a16="http://schemas.microsoft.com/office/drawing/2014/main" xmlns="" id="{EDBF6D78-AB2E-47BA-A33B-30BAF924A956}"/>
              </a:ext>
            </a:extLst>
          </p:cNvPr>
          <p:cNvSpPr/>
          <p:nvPr/>
        </p:nvSpPr>
        <p:spPr>
          <a:xfrm>
            <a:off x="1264920" y="3284458"/>
            <a:ext cx="582554" cy="479954"/>
          </a:xfrm>
          <a:prstGeom prst="corner">
            <a:avLst>
              <a:gd name="adj1" fmla="val 44390"/>
              <a:gd name="adj2" fmla="val 5995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57" name="직사각형 56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58" name="그림 57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998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 탭에선 소지한 아이템 수와 관련 설명들을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별: 꼭짓점 5개 59"/>
          <p:cNvSpPr/>
          <p:nvPr/>
        </p:nvSpPr>
        <p:spPr>
          <a:xfrm>
            <a:off x="5150122" y="3483112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합금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백기사를 처치 시 얻을 수 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재료로 사용된다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xmlns="" id="{79B8F8FA-3357-483A-984E-8EA03404D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79671"/>
              </p:ext>
            </p:extLst>
          </p:nvPr>
        </p:nvGraphicFramePr>
        <p:xfrm>
          <a:off x="123547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1" name="별: 꼭짓점 5개 80">
            <a:extLst>
              <a:ext uri="{FF2B5EF4-FFF2-40B4-BE49-F238E27FC236}">
                <a16:creationId xmlns:a16="http://schemas.microsoft.com/office/drawing/2014/main" xmlns="" id="{E6831DCF-F0C3-4282-AAAD-C7C517337C47}"/>
              </a:ext>
            </a:extLst>
          </p:cNvPr>
          <p:cNvSpPr/>
          <p:nvPr/>
        </p:nvSpPr>
        <p:spPr>
          <a:xfrm>
            <a:off x="1386013" y="3391253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별: 꼭짓점 5개 82">
            <a:extLst>
              <a:ext uri="{FF2B5EF4-FFF2-40B4-BE49-F238E27FC236}">
                <a16:creationId xmlns:a16="http://schemas.microsoft.com/office/drawing/2014/main" xmlns="" id="{92387C74-227E-47CC-B143-086D35C9BEFE}"/>
              </a:ext>
            </a:extLst>
          </p:cNvPr>
          <p:cNvSpPr/>
          <p:nvPr/>
        </p:nvSpPr>
        <p:spPr>
          <a:xfrm>
            <a:off x="1990147" y="3391253"/>
            <a:ext cx="314325" cy="2952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별: 꼭짓점 5개 83">
            <a:extLst>
              <a:ext uri="{FF2B5EF4-FFF2-40B4-BE49-F238E27FC236}">
                <a16:creationId xmlns:a16="http://schemas.microsoft.com/office/drawing/2014/main" xmlns="" id="{446BBE0F-18F8-48F4-8898-EACB6092149C}"/>
              </a:ext>
            </a:extLst>
          </p:cNvPr>
          <p:cNvSpPr/>
          <p:nvPr/>
        </p:nvSpPr>
        <p:spPr>
          <a:xfrm>
            <a:off x="2594281" y="3391253"/>
            <a:ext cx="314325" cy="295275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32284C1-76CD-4DCE-9623-E8E39A92561F}"/>
              </a:ext>
            </a:extLst>
          </p:cNvPr>
          <p:cNvSpPr txBox="1"/>
          <p:nvPr/>
        </p:nvSpPr>
        <p:spPr>
          <a:xfrm>
            <a:off x="1201705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x100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84C6B15-9723-4794-B671-0D936F9CD11A}"/>
              </a:ext>
            </a:extLst>
          </p:cNvPr>
          <p:cNvSpPr txBox="1"/>
          <p:nvPr/>
        </p:nvSpPr>
        <p:spPr>
          <a:xfrm>
            <a:off x="1804321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x30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E78E60C1-BDE0-46E3-A5A3-47289866CEFB}"/>
              </a:ext>
            </a:extLst>
          </p:cNvPr>
          <p:cNvSpPr txBox="1"/>
          <p:nvPr/>
        </p:nvSpPr>
        <p:spPr>
          <a:xfrm>
            <a:off x="2428240" y="3574464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x5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5C6739D-AFA1-4C7C-BEC1-B1F0E8A3CB5B}"/>
              </a:ext>
            </a:extLst>
          </p:cNvPr>
          <p:cNvSpPr txBox="1"/>
          <p:nvPr/>
        </p:nvSpPr>
        <p:spPr>
          <a:xfrm>
            <a:off x="5071680" y="4002149"/>
            <a:ext cx="2718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에서 획득한 재료이다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백기사들은 마스터 마인드가 생존했던 시절의 정예 기사단으로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모든 개체들의 형식 번호가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으로 끝나는 특징을 가지고 있었다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현재로선 구하기 어려운 합금 소재로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파츠들을 생산하는데 주로 소모된다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AC38981C-1142-46F7-80DC-440B7B839462}"/>
              </a:ext>
            </a:extLst>
          </p:cNvPr>
          <p:cNvSpPr/>
          <p:nvPr/>
        </p:nvSpPr>
        <p:spPr>
          <a:xfrm>
            <a:off x="7779601" y="4046981"/>
            <a:ext cx="114956" cy="12801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5495DBE3-459A-4B98-BCF9-FF586BFFE8E8}"/>
              </a:ext>
            </a:extLst>
          </p:cNvPr>
          <p:cNvSpPr/>
          <p:nvPr/>
        </p:nvSpPr>
        <p:spPr>
          <a:xfrm>
            <a:off x="7779601" y="4048411"/>
            <a:ext cx="114956" cy="12787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xmlns="" id="{10C23940-8962-4003-A75B-085CB26E7AAE}"/>
              </a:ext>
            </a:extLst>
          </p:cNvPr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grpSp>
        <p:nvGrpSpPr>
          <p:cNvPr id="40" name="그룹 3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1" name="직사각형 40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2" name="그림 41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158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5.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" name="그림 8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058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실제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타임으로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밸런싱되는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연구 시설 개방의 시간을 단축시켜주고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캐시 재화를 소모시킴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캐시 재화는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통해서도 얻을 수 있지만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항상 부족하기 때문에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과금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유도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684" y="258567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" y="2522277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35792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0204" y="2694372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4472" y="6170580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57729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48086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538442" y="6170573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52675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703034" y="3184596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6170" y="2676716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63" y="2640387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402541" y="3199110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2320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온실농장을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즉시 개방하시겠습니까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BEADAB1-ED34-41AB-8851-316B3D66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827" y="27426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4DCA214-9727-40F7-BA5D-1C514D6B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698" y="2742608"/>
            <a:ext cx="150026" cy="1432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5683" r="-155"/>
          <a:stretch/>
        </p:blipFill>
        <p:spPr>
          <a:xfrm>
            <a:off x="3381829" y="3199110"/>
            <a:ext cx="4840060" cy="2977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12343" y="3199110"/>
            <a:ext cx="3803196" cy="2963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아직 개방 되지 않은 구역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xmlns="" id="{57EFDE58-3D7E-4CDF-96C7-481891420DBD}"/>
              </a:ext>
            </a:extLst>
          </p:cNvPr>
          <p:cNvSpPr/>
          <p:nvPr/>
        </p:nvSpPr>
        <p:spPr>
          <a:xfrm>
            <a:off x="8824648" y="4307844"/>
            <a:ext cx="2652821" cy="36018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xmlns="" id="{F22C718C-3219-4E76-B06D-08A8D8D6AB83}"/>
              </a:ext>
            </a:extLst>
          </p:cNvPr>
          <p:cNvSpPr/>
          <p:nvPr/>
        </p:nvSpPr>
        <p:spPr>
          <a:xfrm>
            <a:off x="8836628" y="4324100"/>
            <a:ext cx="709433" cy="33250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CF4DC47-F40C-4D59-A652-B5F5B058BB7D}"/>
              </a:ext>
            </a:extLst>
          </p:cNvPr>
          <p:cNvSpPr txBox="1"/>
          <p:nvPr/>
        </p:nvSpPr>
        <p:spPr>
          <a:xfrm>
            <a:off x="9039134" y="4356408"/>
            <a:ext cx="222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 남음</a:t>
            </a:r>
            <a:endParaRPr lang="en-US" altLang="ko-KR" sz="12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9" name="직사각형 28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0" name="그림 29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05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캐릭터 스킨 제작 및 캐시 재화를 소모시킴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스킨 메뉴 추가 필요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935633" y="2717019"/>
            <a:ext cx="3709178" cy="4140981"/>
          </a:xfrm>
          <a:prstGeom prst="rect">
            <a:avLst/>
          </a:prstGeom>
        </p:spPr>
      </p:pic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" b="75634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9" y="2717019"/>
            <a:ext cx="5663293" cy="5663293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6055140" y="4600211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2000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한복 코스튬을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획득하시겠습니까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46" name="직사각형 145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47" name="그림 146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51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938316" y="996271"/>
            <a:ext cx="5825341" cy="5694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2" action="ppaction://hlinksldjump"/>
              </a:rPr>
              <a:t>게임 소개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3" action="ppaction://hlinksldjump"/>
              </a:rPr>
              <a:t>소재 선택 이유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4" action="ppaction://hlinksldjump"/>
              </a:rPr>
              <a:t>플레이 순환 구조</a:t>
            </a: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4" action="ppaction://hlinksldjump"/>
              </a:rPr>
              <a:t> 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5" action="ppaction://hlinksldjump"/>
              </a:rPr>
              <a:t>게임 진행 </a:t>
            </a:r>
            <a:r>
              <a:rPr lang="ko-KR" altLang="en-US" smtClean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5" action="ppaction://hlinksldjump"/>
              </a:rPr>
              <a:t>플로우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6" action="ppaction://hlinksldjump"/>
              </a:rPr>
              <a:t>비즈니스 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6" action="ppaction://hlinksldjump"/>
              </a:rPr>
              <a:t>모델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목차</a:t>
            </a:r>
            <a:endParaRPr lang="en-US" altLang="ko-KR" sz="20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신규 캐릭터 세트를 제작하여 육성 이벤트가 전혀 다른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해당 신규 캐릭터 플레이를 위해 캐시 재화를 요구함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3"/>
          <a:stretch/>
        </p:blipFill>
        <p:spPr>
          <a:xfrm>
            <a:off x="4004941" y="2652486"/>
            <a:ext cx="3539464" cy="42055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98076" y="4600211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</a:t>
            </a:r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ㅅㅇㅁ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타입의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제조하시겠습니까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2" name="그림 11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222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6</a:t>
            </a:r>
            <a:r>
              <a:rPr lang="en-US" altLang="ko-KR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  <a:r>
              <a:rPr lang="ko-KR" altLang="en-US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개발계획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11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책 읽어주기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비활성화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기동력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연산능력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지식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상식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의지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인간성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D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0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버전 업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버전 </a:t>
            </a:r>
            <a:r>
              <a:rPr lang="en-US" altLang="ko-KR" sz="1600" dirty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버전 업 진행 시 얻게 될 것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</a:t>
            </a:r>
            <a:r>
              <a:rPr lang="en-US" altLang="ko-KR" sz="1100" dirty="0"/>
              <a:t>10% </a:t>
            </a:r>
            <a:r>
              <a:rPr lang="ko-KR" altLang="en-US" sz="1100" dirty="0"/>
              <a:t>이전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에너지 코어 </a:t>
            </a:r>
            <a:r>
              <a:rPr lang="en-US" altLang="ko-KR" sz="1100" dirty="0"/>
              <a:t>100</a:t>
            </a:r>
            <a:r>
              <a:rPr lang="ko-KR" altLang="en-US" sz="1100" dirty="0"/>
              <a:t>개 획득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3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2-2. </a:t>
            </a:r>
            <a:r>
              <a:rPr lang="ko-KR" altLang="en-US" sz="2400" b="1" dirty="0"/>
              <a:t>연구시설 개방 </a:t>
            </a:r>
            <a:r>
              <a:rPr lang="ko-KR" altLang="en-US" sz="2400" b="1" dirty="0" err="1"/>
              <a:t>플로우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885950"/>
            <a:ext cx="7124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2-3. </a:t>
            </a:r>
            <a:r>
              <a:rPr lang="ko-KR" altLang="en-US" sz="2400" b="1" dirty="0"/>
              <a:t>아이템 제작 </a:t>
            </a:r>
            <a:r>
              <a:rPr lang="ko-KR" altLang="en-US" sz="2400" b="1" dirty="0" err="1"/>
              <a:t>플로우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707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77987"/>
            <a:ext cx="7267575" cy="408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69" y="3225800"/>
            <a:ext cx="1529943" cy="22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6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9779" y="4206860"/>
            <a:ext cx="2114632" cy="14238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도시 건설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019348" y="4206860"/>
            <a:ext cx="2088034" cy="14238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개발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193190" y="1096608"/>
            <a:ext cx="3657382" cy="1822041"/>
            <a:chOff x="762000" y="3435927"/>
            <a:chExt cx="3810000" cy="189807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안드로이드</a:t>
              </a:r>
              <a:r>
                <a:rPr lang="ko-KR" altLang="en-US" b="1" dirty="0"/>
                <a:t> 육성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24411" y="2944418"/>
            <a:ext cx="1994937" cy="1115076"/>
            <a:chOff x="2064875" y="5844887"/>
            <a:chExt cx="2078183" cy="1161607"/>
          </a:xfrm>
        </p:grpSpPr>
        <p:sp>
          <p:nvSpPr>
            <p:cNvPr id="16" name="오른쪽으로 구부러진 화살표 15"/>
            <p:cNvSpPr/>
            <p:nvPr/>
          </p:nvSpPr>
          <p:spPr>
            <a:xfrm flipH="1" flipV="1">
              <a:off x="3243058" y="5844887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으로 구부러진 화살표 14"/>
            <p:cNvSpPr/>
            <p:nvPr/>
          </p:nvSpPr>
          <p:spPr>
            <a:xfrm>
              <a:off x="2064875" y="5926494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438945" y="6064502"/>
              <a:ext cx="1341431" cy="44431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자립</a:t>
              </a:r>
              <a:endParaRPr lang="ko-KR" altLang="en-US" sz="2000" b="1" dirty="0"/>
            </a:p>
          </p:txBody>
        </p:sp>
      </p:grpSp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어떤 게임인가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93728" y="1315513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스토리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91329" y="3462787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엔딩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1287" y="5924787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err="1"/>
              <a:t>컨텐츠</a:t>
            </a:r>
            <a:r>
              <a:rPr lang="ko-KR" altLang="en-US" sz="2400" b="1" dirty="0"/>
              <a:t> 시스템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14925" y="5924786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리워드</a:t>
            </a:r>
            <a:r>
              <a:rPr lang="ko-KR" altLang="en-US" sz="2400" b="1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42645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152400" y="558800"/>
            <a:ext cx="11782426" cy="6010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소녀를 따라 도착한 곳은</a:t>
            </a: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산간 지방에 있는 숨겨진 연구소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그곳에는 아무도 없었다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왔어</a:t>
            </a:r>
            <a:r>
              <a:rPr lang="en-US" altLang="ko-KR" sz="2400" dirty="0"/>
              <a:t>…]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안드로시아의</a:t>
            </a:r>
            <a:r>
              <a:rPr lang="ko-KR" altLang="en-US" sz="2400" dirty="0"/>
              <a:t> 말에 반응해 연구소가 동작한다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연구소에 남겨진 메시지는 단 하나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그 아이를 지켜주세요</a:t>
            </a:r>
            <a:r>
              <a:rPr lang="en-US" altLang="ko-KR" sz="2400" b="1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그때</a:t>
            </a:r>
            <a:r>
              <a:rPr lang="en-US" altLang="ko-KR" sz="2400" dirty="0"/>
              <a:t>, </a:t>
            </a:r>
            <a:r>
              <a:rPr lang="ko-KR" altLang="en-US" sz="2400" dirty="0"/>
              <a:t>야생화된 기계들이 연구소에 쳐들어 온다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소녀가 다시 한 번 내 목숨을 구해준다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잘 부탁해</a:t>
            </a:r>
            <a:r>
              <a:rPr lang="en-US" altLang="ko-KR" sz="2400" dirty="0"/>
              <a:t>… </a:t>
            </a:r>
            <a:r>
              <a:rPr lang="ko-KR" altLang="en-US" sz="2400" dirty="0"/>
              <a:t>메이커</a:t>
            </a:r>
            <a:r>
              <a:rPr lang="en-US" altLang="ko-KR" sz="2400" dirty="0"/>
              <a:t>… 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그녀는 어째선지 나를 메이커라고 불렀다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3156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어떤 게임인가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45119" y="2191432"/>
            <a:ext cx="9101762" cy="4296617"/>
            <a:chOff x="1242966" y="1739908"/>
            <a:chExt cx="9706069" cy="4581889"/>
          </a:xfrm>
        </p:grpSpPr>
        <p:grpSp>
          <p:nvGrpSpPr>
            <p:cNvPr id="8" name="그룹 7"/>
            <p:cNvGrpSpPr/>
            <p:nvPr/>
          </p:nvGrpSpPr>
          <p:grpSpPr>
            <a:xfrm>
              <a:off x="8282073" y="1739908"/>
              <a:ext cx="2575640" cy="3807913"/>
              <a:chOff x="8330580" y="1490530"/>
              <a:chExt cx="2575640" cy="3807913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332979" y="1490530"/>
                <a:ext cx="2573241" cy="1700403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/>
                  <a:t>스토리</a:t>
                </a:r>
                <a:endParaRPr lang="en-US" altLang="ko-KR" sz="2000" b="1" dirty="0"/>
              </a:p>
              <a:p>
                <a:pPr algn="ctr"/>
                <a:r>
                  <a:rPr lang="ko-KR" altLang="en-US" sz="2000" b="1" dirty="0"/>
                  <a:t>이벤트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8330580" y="3637805"/>
                <a:ext cx="2573241" cy="1660638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/>
                  <a:t>엔딩</a:t>
                </a:r>
                <a:endParaRPr lang="en-US" altLang="ko-KR" sz="2000" b="1" dirty="0"/>
              </a:p>
              <a:p>
                <a:pPr algn="ctr"/>
                <a:r>
                  <a:rPr lang="ko-KR" altLang="en-US" sz="2000" b="1" dirty="0"/>
                  <a:t>이벤트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47382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컨텐츠</a:t>
              </a:r>
              <a:r>
                <a:rPr lang="ko-KR" altLang="en-US" sz="2400" b="1" dirty="0"/>
                <a:t> 시스템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88351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리워드</a:t>
              </a:r>
              <a:endParaRPr lang="ko-KR" altLang="en-US" sz="2400" b="1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42966" y="3872907"/>
              <a:ext cx="2487441" cy="16749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도시 건설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479645" y="3872907"/>
              <a:ext cx="2456154" cy="167491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884004" y="1739908"/>
              <a:ext cx="2487441" cy="1674913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육성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314610" y="3465005"/>
              <a:ext cx="1154335" cy="329778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730460" y="3458173"/>
              <a:ext cx="1197004" cy="329778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475602" y="4552614"/>
              <a:ext cx="1258849" cy="329778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오른쪽 화살표 8"/>
            <p:cNvSpPr/>
            <p:nvPr/>
          </p:nvSpPr>
          <p:spPr>
            <a:xfrm>
              <a:off x="7119409" y="3291667"/>
              <a:ext cx="979054" cy="82936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Google Shape;248;p7"/>
          <p:cNvSpPr txBox="1">
            <a:spLocks/>
          </p:cNvSpPr>
          <p:nvPr/>
        </p:nvSpPr>
        <p:spPr>
          <a:xfrm>
            <a:off x="226290" y="864187"/>
            <a:ext cx="11708536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/>
              <a:t>포스트 </a:t>
            </a:r>
            <a:r>
              <a:rPr lang="ko-KR" altLang="en-US" sz="2400" dirty="0" err="1"/>
              <a:t>아포칼립스</a:t>
            </a:r>
            <a:r>
              <a:rPr lang="ko-KR" altLang="en-US" sz="2400" dirty="0"/>
              <a:t> 이후의 세계</a:t>
            </a:r>
            <a:endParaRPr lang="en-US" altLang="ko-KR" sz="2400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/>
              <a:t>인간도 기계도 아닌 </a:t>
            </a:r>
            <a:r>
              <a:rPr lang="ko-KR" altLang="en-US" sz="2400" dirty="0" err="1"/>
              <a:t>안드로이드</a:t>
            </a:r>
            <a:r>
              <a:rPr lang="ko-KR" altLang="en-US" sz="2400" dirty="0"/>
              <a:t> 소녀의 육성 시뮬레이션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2013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7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9941" y="-797305"/>
            <a:ext cx="2202873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안드로이드</a:t>
            </a:r>
            <a:endParaRPr lang="ko-KR" altLang="en-US" sz="2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568118" y="630334"/>
            <a:ext cx="2175165" cy="14833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개발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85464" y="-1725083"/>
            <a:ext cx="3810000" cy="1898073"/>
            <a:chOff x="762000" y="3435927"/>
            <a:chExt cx="3810000" cy="189807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안드로이드</a:t>
              </a:r>
              <a:r>
                <a:rPr lang="ko-KR" altLang="en-US" b="1" dirty="0"/>
                <a:t> 육성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2578938" y="2553166"/>
            <a:ext cx="3250272" cy="21477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스토리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95373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ScheduleInfo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92355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ScheduleLevelInfo</a:t>
            </a:r>
            <a:endParaRPr lang="ko-KR" altLang="en-US" sz="20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2354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ScheduleRewardInfo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5979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AndroidBaseInfo</a:t>
            </a:r>
            <a:endParaRPr lang="ko-KR" altLang="en-US" sz="20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5979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AndroidLevelInfo</a:t>
            </a:r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9941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AndroidEquipInfo</a:t>
            </a:r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25594" y="486635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r>
              <a:rPr lang="ko-KR" altLang="en-US" sz="2000" b="1" dirty="0"/>
              <a:t> 하나당 </a:t>
            </a:r>
            <a:r>
              <a:rPr lang="ko-KR" altLang="en-US" sz="2000" b="1" dirty="0" err="1"/>
              <a:t>리워드</a:t>
            </a:r>
            <a:r>
              <a:rPr lang="ko-KR" altLang="en-US" sz="2000" b="1" dirty="0"/>
              <a:t> 이미지 연출 필요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02657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EquipItemInfo</a:t>
            </a:r>
            <a:endParaRPr lang="ko-KR" altLang="en-US" sz="20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02657" y="4091065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ItemInfo</a:t>
            </a:r>
            <a:endParaRPr lang="ko-KR" altLang="en-US" sz="20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02657" y="5361343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ItemEffectInfo</a:t>
            </a:r>
            <a:endParaRPr lang="ko-KR" altLang="en-US" sz="20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95373" y="413536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StageInfo</a:t>
            </a:r>
            <a:endParaRPr lang="ko-KR" altLang="en-US" sz="20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25593" y="4245788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스테이지당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세부 </a:t>
            </a:r>
            <a:r>
              <a:rPr lang="en-US" altLang="ko-KR" sz="2000" b="1" dirty="0"/>
              <a:t>csv </a:t>
            </a:r>
            <a:r>
              <a:rPr lang="ko-KR" altLang="en-US" sz="2000" b="1" dirty="0"/>
              <a:t>필요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95373" y="526164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StageRewardInfo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248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8;p5"/>
          <p:cNvSpPr/>
          <p:nvPr/>
        </p:nvSpPr>
        <p:spPr>
          <a:xfrm>
            <a:off x="1787786" y="788408"/>
            <a:ext cx="1842853" cy="673043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 출력</a:t>
            </a:r>
            <a:endParaRPr sz="16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213;p5"/>
          <p:cNvCxnSpPr>
            <a:stCxn id="4" idx="2"/>
            <a:endCxn id="6" idx="0"/>
          </p:cNvCxnSpPr>
          <p:nvPr/>
        </p:nvCxnSpPr>
        <p:spPr>
          <a:xfrm flipH="1">
            <a:off x="2706298" y="1461451"/>
            <a:ext cx="2915" cy="562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Google Shape;210;p5"/>
          <p:cNvSpPr/>
          <p:nvPr/>
        </p:nvSpPr>
        <p:spPr>
          <a:xfrm>
            <a:off x="1784871" y="2023533"/>
            <a:ext cx="1842853" cy="966056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21;p5"/>
          <p:cNvSpPr/>
          <p:nvPr/>
        </p:nvSpPr>
        <p:spPr>
          <a:xfrm>
            <a:off x="1784871" y="3340156"/>
            <a:ext cx="1842853" cy="673043"/>
          </a:xfrm>
          <a:prstGeom prst="flowChartDecision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버전 업</a:t>
            </a:r>
            <a:endParaRPr lang="en-US" altLang="ko-KR"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Google Shape;213;p5"/>
          <p:cNvCxnSpPr>
            <a:stCxn id="6" idx="2"/>
            <a:endCxn id="9" idx="0"/>
          </p:cNvCxnSpPr>
          <p:nvPr/>
        </p:nvCxnSpPr>
        <p:spPr>
          <a:xfrm>
            <a:off x="2706298" y="2989589"/>
            <a:ext cx="0" cy="3505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꺾인 연결선 20"/>
          <p:cNvCxnSpPr>
            <a:stCxn id="6" idx="3"/>
            <a:endCxn id="4" idx="3"/>
          </p:cNvCxnSpPr>
          <p:nvPr/>
        </p:nvCxnSpPr>
        <p:spPr>
          <a:xfrm flipV="1">
            <a:off x="3627724" y="1124930"/>
            <a:ext cx="2915" cy="1381631"/>
          </a:xfrm>
          <a:prstGeom prst="bentConnector3">
            <a:avLst>
              <a:gd name="adj1" fmla="val 79421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2"/>
            <a:endCxn id="4" idx="1"/>
          </p:cNvCxnSpPr>
          <p:nvPr/>
        </p:nvCxnSpPr>
        <p:spPr>
          <a:xfrm rot="5400000" flipH="1">
            <a:off x="802907" y="2109809"/>
            <a:ext cx="2888269" cy="918512"/>
          </a:xfrm>
          <a:prstGeom prst="bentConnector4">
            <a:avLst>
              <a:gd name="adj1" fmla="val -7915"/>
              <a:gd name="adj2" fmla="val 13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248;p7"/>
          <p:cNvSpPr txBox="1">
            <a:spLocks/>
          </p:cNvSpPr>
          <p:nvPr/>
        </p:nvSpPr>
        <p:spPr>
          <a:xfrm>
            <a:off x="4546236" y="7884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씬</a:t>
            </a:r>
            <a:r>
              <a:rPr lang="en-US" altLang="ko-KR" sz="2400" dirty="0"/>
              <a:t>(?)</a:t>
            </a:r>
            <a:r>
              <a:rPr lang="ko-KR" altLang="en-US" sz="2400" dirty="0"/>
              <a:t>은 딱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r>
              <a:rPr lang="en-US" altLang="ko-KR" sz="2400" dirty="0"/>
              <a:t> (</a:t>
            </a:r>
            <a:r>
              <a:rPr lang="ko-KR" altLang="en-US" sz="2400" dirty="0"/>
              <a:t>플레이 화면 </a:t>
            </a:r>
            <a:r>
              <a:rPr lang="en-US" altLang="ko-KR" sz="2400" dirty="0"/>
              <a:t>/ </a:t>
            </a:r>
            <a:r>
              <a:rPr lang="ko-KR" altLang="en-US" sz="2400" dirty="0"/>
              <a:t>스토리 출력</a:t>
            </a:r>
            <a:r>
              <a:rPr lang="en-US" altLang="ko-KR" sz="2400" dirty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올리고</a:t>
            </a:r>
            <a:r>
              <a:rPr lang="en-US" altLang="ko-KR" sz="2400" dirty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  </a:t>
            </a:r>
            <a:r>
              <a:rPr lang="ko-KR" altLang="en-US" sz="2400" dirty="0" err="1"/>
              <a:t>능력치</a:t>
            </a:r>
            <a:r>
              <a:rPr lang="ko-KR" altLang="en-US" sz="2400" dirty="0"/>
              <a:t> 조건 달성 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눌러 스토리를 보거나</a:t>
            </a:r>
            <a:endParaRPr lang="en-US" altLang="ko-KR"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버전 업을 통해 스토리를 보는 게임이다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무한정 기다리면 이론상 모든 스토리를 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효율이 좋지 않아 쉽지 않다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버전 업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</a:t>
            </a:r>
            <a:r>
              <a:rPr lang="en-US" altLang="ko-KR" sz="2400" dirty="0"/>
              <a:t>)</a:t>
            </a:r>
            <a:r>
              <a:rPr lang="ko-KR" altLang="en-US" sz="2400" dirty="0"/>
              <a:t>를 통해 점진적으로 효율을 높여서 모든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달성하도록 유도한다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800442" y="5008790"/>
            <a:ext cx="5532309" cy="1449474"/>
            <a:chOff x="3136742" y="4931627"/>
            <a:chExt cx="6389453" cy="1674047"/>
          </a:xfrm>
        </p:grpSpPr>
        <p:sp>
          <p:nvSpPr>
            <p:cNvPr id="28" name="Google Shape;198;p5"/>
            <p:cNvSpPr/>
            <p:nvPr/>
          </p:nvSpPr>
          <p:spPr>
            <a:xfrm>
              <a:off x="3136742" y="5367613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시작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10;p5"/>
            <p:cNvSpPr/>
            <p:nvPr/>
          </p:nvSpPr>
          <p:spPr>
            <a:xfrm>
              <a:off x="5410042" y="5221106"/>
              <a:ext cx="1842853" cy="966056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플레이</a:t>
              </a:r>
              <a:r>
                <a:rPr 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</a:t>
              </a:r>
              <a:endParaRPr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198;p5"/>
            <p:cNvSpPr/>
            <p:nvPr/>
          </p:nvSpPr>
          <p:spPr>
            <a:xfrm>
              <a:off x="7683342" y="4931627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능력치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달성 시</a:t>
              </a:r>
              <a:endParaRPr lang="en-US" altLang="ko-KR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단막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98;p5"/>
            <p:cNvSpPr/>
            <p:nvPr/>
          </p:nvSpPr>
          <p:spPr>
            <a:xfrm>
              <a:off x="7683342" y="5932631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버전 업 시</a:t>
              </a:r>
              <a:endParaRPr lang="en-US" altLang="ko-KR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엔딩</a:t>
              </a: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" name="Google Shape;213;p5"/>
            <p:cNvCxnSpPr>
              <a:stCxn id="28" idx="3"/>
              <a:endCxn id="29" idx="1"/>
            </p:cNvCxnSpPr>
            <p:nvPr/>
          </p:nvCxnSpPr>
          <p:spPr>
            <a:xfrm flipV="1">
              <a:off x="4979595" y="5704134"/>
              <a:ext cx="430447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0" name="꺾인 연결선 39"/>
            <p:cNvCxnSpPr>
              <a:stCxn id="29" idx="3"/>
              <a:endCxn id="31" idx="1"/>
            </p:cNvCxnSpPr>
            <p:nvPr/>
          </p:nvCxnSpPr>
          <p:spPr>
            <a:xfrm flipV="1">
              <a:off x="7252895" y="5268149"/>
              <a:ext cx="430447" cy="435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29" idx="3"/>
              <a:endCxn id="32" idx="1"/>
            </p:cNvCxnSpPr>
            <p:nvPr/>
          </p:nvCxnSpPr>
          <p:spPr>
            <a:xfrm>
              <a:off x="7252895" y="5704134"/>
              <a:ext cx="430447" cy="5650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31" idx="3"/>
              <a:endCxn id="29" idx="0"/>
            </p:cNvCxnSpPr>
            <p:nvPr/>
          </p:nvCxnSpPr>
          <p:spPr>
            <a:xfrm flipH="1" flipV="1">
              <a:off x="6331469" y="5221106"/>
              <a:ext cx="3194726" cy="47043"/>
            </a:xfrm>
            <a:prstGeom prst="bentConnector4">
              <a:avLst>
                <a:gd name="adj1" fmla="val -7156"/>
                <a:gd name="adj2" fmla="val 101231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32" idx="3"/>
              <a:endCxn id="29" idx="2"/>
            </p:cNvCxnSpPr>
            <p:nvPr/>
          </p:nvCxnSpPr>
          <p:spPr>
            <a:xfrm flipH="1" flipV="1">
              <a:off x="6331469" y="6187162"/>
              <a:ext cx="3194726" cy="81991"/>
            </a:xfrm>
            <a:prstGeom prst="bentConnector4">
              <a:avLst>
                <a:gd name="adj1" fmla="val -7156"/>
                <a:gd name="adj2" fmla="val -53435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65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953833"/>
              </p:ext>
            </p:extLst>
          </p:nvPr>
        </p:nvGraphicFramePr>
        <p:xfrm>
          <a:off x="636351" y="1221238"/>
          <a:ext cx="3325883" cy="1543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732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1" u="none" strike="noStrike" dirty="0" err="1">
                          <a:effectLst/>
                        </a:rPr>
                        <a:t>BaseResorceInfo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money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>
                          <a:effectLst/>
                        </a:rPr>
                        <a:t>energycore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mobility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computing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knowledge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commonsesnse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willing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humanity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>
                          <a:effectLst/>
                        </a:rPr>
                        <a:t>workingid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1;2;3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9" y="2931471"/>
            <a:ext cx="2274948" cy="3412422"/>
          </a:xfrm>
          <a:prstGeom prst="rect">
            <a:avLst/>
          </a:prstGeom>
        </p:spPr>
      </p:pic>
      <p:cxnSp>
        <p:nvCxnSpPr>
          <p:cNvPr id="56" name="꺾인 연결선 55"/>
          <p:cNvCxnSpPr>
            <a:endCxn id="79" idx="3"/>
          </p:cNvCxnSpPr>
          <p:nvPr/>
        </p:nvCxnSpPr>
        <p:spPr>
          <a:xfrm rot="5400000">
            <a:off x="2109187" y="3515563"/>
            <a:ext cx="1983536" cy="534006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51" y="2931471"/>
            <a:ext cx="2270814" cy="341239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44216" y="1716526"/>
            <a:ext cx="3325883" cy="880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44216" y="2624644"/>
            <a:ext cx="3325883" cy="1534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36351" y="1357014"/>
            <a:ext cx="3325883" cy="336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72" idx="3"/>
          </p:cNvCxnSpPr>
          <p:nvPr/>
        </p:nvCxnSpPr>
        <p:spPr>
          <a:xfrm>
            <a:off x="3962234" y="1525206"/>
            <a:ext cx="972061" cy="161217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095952" y="2991333"/>
            <a:ext cx="1691608" cy="1681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" idx="3"/>
          </p:cNvCxnSpPr>
          <p:nvPr/>
        </p:nvCxnSpPr>
        <p:spPr>
          <a:xfrm>
            <a:off x="3962234" y="1992763"/>
            <a:ext cx="1845764" cy="303598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124618" y="4323929"/>
            <a:ext cx="2064961" cy="669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99109" y="4095995"/>
            <a:ext cx="2134843" cy="13566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0. </a:t>
            </a:r>
            <a:r>
              <a:rPr lang="ko-KR" altLang="en-US" sz="2400" b="1" dirty="0"/>
              <a:t>기본 자원 및 데이터 정의</a:t>
            </a:r>
          </a:p>
        </p:txBody>
      </p:sp>
      <p:sp>
        <p:nvSpPr>
          <p:cNvPr id="88" name="Google Shape;248;p7"/>
          <p:cNvSpPr txBox="1">
            <a:spLocks/>
          </p:cNvSpPr>
          <p:nvPr/>
        </p:nvSpPr>
        <p:spPr>
          <a:xfrm>
            <a:off x="6685976" y="1070043"/>
            <a:ext cx="5248849" cy="54992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altLang="ko-KR" sz="2400" dirty="0" err="1"/>
              <a:t>BaseResourceInfo</a:t>
            </a:r>
            <a:r>
              <a:rPr lang="en-US" altLang="ko-KR" sz="2400" dirty="0"/>
              <a:t> </a:t>
            </a:r>
            <a:r>
              <a:rPr lang="ko-KR" altLang="en-US" sz="2400" dirty="0"/>
              <a:t>라는 데이터에서 초기 자원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 시 기본 자원</a:t>
            </a:r>
            <a:r>
              <a:rPr lang="en-US" altLang="ko-KR" sz="2400" dirty="0"/>
              <a:t>)</a:t>
            </a:r>
            <a:r>
              <a:rPr lang="ko-KR" altLang="en-US" sz="2400" dirty="0"/>
              <a:t>을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게임에서 사용하는 돈과 에너지코어 라는 캐시 자원을 </a:t>
            </a:r>
            <a:r>
              <a:rPr lang="en-US" altLang="ko-KR" sz="2400" dirty="0"/>
              <a:t>money, </a:t>
            </a:r>
            <a:r>
              <a:rPr lang="en-US" altLang="ko-KR" sz="2400" dirty="0" err="1"/>
              <a:t>energycore</a:t>
            </a:r>
            <a:r>
              <a:rPr lang="en-US" altLang="ko-KR" sz="2400" dirty="0"/>
              <a:t> </a:t>
            </a:r>
            <a:r>
              <a:rPr lang="ko-KR" altLang="en-US" sz="2400" dirty="0"/>
              <a:t>라는 이름으로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시뮬레이션 장르에서 사용할 </a:t>
            </a:r>
            <a:r>
              <a:rPr lang="ko-KR" altLang="en-US" sz="2400" dirty="0" err="1"/>
              <a:t>패러미터들을</a:t>
            </a:r>
            <a:r>
              <a:rPr lang="ko-KR" altLang="en-US" sz="2400" dirty="0"/>
              <a:t> 정의하고 기초 </a:t>
            </a:r>
            <a:r>
              <a:rPr lang="ko-KR" altLang="en-US" sz="2400" dirty="0" err="1"/>
              <a:t>패러미터</a:t>
            </a:r>
            <a:r>
              <a:rPr lang="ko-KR" altLang="en-US" sz="2400" dirty="0"/>
              <a:t> 값을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처음부터 해금되어 시작할 사회 공헌 항목이 있다면 </a:t>
            </a:r>
            <a:r>
              <a:rPr lang="en-US" altLang="ko-KR" sz="2400" dirty="0"/>
              <a:t>base </a:t>
            </a:r>
            <a:r>
              <a:rPr lang="ko-KR" altLang="en-US" sz="2400" dirty="0"/>
              <a:t>에서 정의한다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161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92200"/>
            <a:ext cx="3505200" cy="5257800"/>
          </a:xfrm>
          <a:prstGeom prst="rect">
            <a:avLst/>
          </a:prstGeom>
        </p:spPr>
      </p:pic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 화면은 세 개의 탭으로 구성되어 있다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돈을 버는 사회 공헌이 디폴트 탭이다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실행 시 탭에 관한 </a:t>
            </a:r>
            <a:r>
              <a:rPr lang="ko-KR" altLang="en-US" sz="2400" dirty="0" err="1"/>
              <a:t>클라이어튼</a:t>
            </a:r>
            <a:r>
              <a:rPr lang="en-US" altLang="ko-KR" sz="2400" dirty="0"/>
              <a:t> </a:t>
            </a:r>
            <a:r>
              <a:rPr lang="ko-KR" altLang="en-US" sz="2400" dirty="0"/>
              <a:t>저장 정보가 없다면 일단 사회 공헌 탭이 표시된다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사회 공헌은 내가 가르친 </a:t>
            </a:r>
            <a:r>
              <a:rPr lang="ko-KR" altLang="en-US" sz="2400" dirty="0" err="1"/>
              <a:t>안드로이드의</a:t>
            </a:r>
            <a:r>
              <a:rPr lang="ko-KR" altLang="en-US" sz="2400" dirty="0"/>
              <a:t> 복제품</a:t>
            </a:r>
            <a:r>
              <a:rPr lang="en-US" altLang="ko-KR" sz="2400" dirty="0"/>
              <a:t>(?) </a:t>
            </a:r>
            <a:r>
              <a:rPr lang="ko-KR" altLang="en-US" sz="2400" dirty="0"/>
              <a:t>들이 사회에 나가서 전후 사회의 재건을 돕는다는 설정이다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플레이어는 </a:t>
            </a:r>
            <a:r>
              <a:rPr lang="ko-KR" altLang="en-US" sz="2400" dirty="0" err="1"/>
              <a:t>안드로이드들이</a:t>
            </a:r>
            <a:r>
              <a:rPr lang="ko-KR" altLang="en-US" sz="2400" dirty="0"/>
              <a:t> 나가서 공헌하고 벌어온 돈으로 </a:t>
            </a:r>
            <a:r>
              <a:rPr lang="ko-KR" altLang="en-US" sz="2400" dirty="0" err="1"/>
              <a:t>레벨업</a:t>
            </a:r>
            <a:r>
              <a:rPr lang="ko-KR" altLang="en-US" sz="2400" dirty="0"/>
              <a:t> 하거나 기능 학습을 수행하게 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1-1.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사회 공헌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600" y="2794000"/>
            <a:ext cx="3505200" cy="2832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65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1-1.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사회 공헌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관련 데이터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5257"/>
              </p:ext>
            </p:extLst>
          </p:nvPr>
        </p:nvGraphicFramePr>
        <p:xfrm>
          <a:off x="482600" y="1193800"/>
          <a:ext cx="5003800" cy="2924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68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46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WorkingInfo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도시 환경 미화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출장 설거지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 경비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책 읽어주기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46959"/>
              </p:ext>
            </p:extLst>
          </p:nvPr>
        </p:nvGraphicFramePr>
        <p:xfrm>
          <a:off x="482600" y="4373852"/>
          <a:ext cx="10515599" cy="2090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26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742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WorkingArgumentInfo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_activemoney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arg1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_rewardmoney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rewardinterval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4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097281"/>
            <a:ext cx="7388590" cy="54720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사회 공헌에서 돈을 벌고 학습에서는 돈을 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돈을 써서 학습을 눌러두면 </a:t>
            </a:r>
            <a:r>
              <a:rPr lang="ko-KR" altLang="en-US" sz="2400" dirty="0" err="1"/>
              <a:t>큐잉이</a:t>
            </a:r>
            <a:r>
              <a:rPr lang="ko-KR" altLang="en-US" sz="2400" dirty="0"/>
              <a:t> 최대 </a:t>
            </a:r>
            <a:r>
              <a:rPr lang="en-US" altLang="ko-KR" sz="2400" dirty="0"/>
              <a:t>3</a:t>
            </a:r>
            <a:r>
              <a:rPr lang="ko-KR" altLang="en-US" sz="2400" dirty="0"/>
              <a:t>회까지 쌓인다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해당 시간 동안 방치해 두면 </a:t>
            </a:r>
            <a:r>
              <a:rPr lang="ko-KR" altLang="en-US" sz="2400" dirty="0" err="1"/>
              <a:t>스테이터스</a:t>
            </a:r>
            <a:r>
              <a:rPr lang="ko-KR" altLang="en-US" sz="2400" dirty="0"/>
              <a:t> 결과가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반영된다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1-2.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기능 학습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86394" y="2848494"/>
            <a:ext cx="4112446" cy="3444045"/>
            <a:chOff x="4193354" y="2848494"/>
            <a:chExt cx="4112446" cy="344404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389481" y="2995669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인간 사회 비디오 감상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31295" y="3441761"/>
              <a:ext cx="1520031" cy="1847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24152" y="3422411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00:30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481" y="3846760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독서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389480" y="5546837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인간 친구 사귀기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389481" y="469716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단체 생활 체험 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37116" y="3245647"/>
              <a:ext cx="352425" cy="352425"/>
              <a:chOff x="7179625" y="2987083"/>
              <a:chExt cx="352425" cy="35242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4531295" y="4248229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300 B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111698" y="4894082"/>
              <a:ext cx="352425" cy="352425"/>
              <a:chOff x="7016259" y="1872234"/>
              <a:chExt cx="352425" cy="35242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111698" y="3249708"/>
              <a:ext cx="352425" cy="352425"/>
              <a:chOff x="6296898" y="2401662"/>
              <a:chExt cx="352425" cy="35242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637116" y="4097106"/>
              <a:ext cx="352425" cy="352425"/>
              <a:chOff x="6859680" y="2350600"/>
              <a:chExt cx="352425" cy="3524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111698" y="4097106"/>
              <a:ext cx="352425" cy="370801"/>
              <a:chOff x="6457779" y="2901044"/>
              <a:chExt cx="352425" cy="370801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7" name="타원 2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637116" y="4906658"/>
              <a:ext cx="352425" cy="352425"/>
              <a:chOff x="7045659" y="2847137"/>
              <a:chExt cx="352425" cy="35242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30" name="타원 2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531295" y="5129797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500 C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18839" y="5976303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500 D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7387220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6871269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7387220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6871269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37"/>
            <p:cNvSpPr/>
            <p:nvPr/>
          </p:nvSpPr>
          <p:spPr>
            <a:xfrm rot="10800000">
              <a:off x="7387220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0800000">
              <a:off x="6871269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600760" y="4099665"/>
              <a:ext cx="352425" cy="352425"/>
              <a:chOff x="7045659" y="2847137"/>
              <a:chExt cx="352425" cy="352425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3" name="타원 42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아래쪽 화살표 43"/>
            <p:cNvSpPr/>
            <p:nvPr/>
          </p:nvSpPr>
          <p:spPr>
            <a:xfrm>
              <a:off x="7859115" y="4009878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7599949" y="3253817"/>
              <a:ext cx="352425" cy="352425"/>
              <a:chOff x="6859680" y="2350600"/>
              <a:chExt cx="352425" cy="35242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7" name="타원 46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아래쪽 화살표 47"/>
            <p:cNvSpPr/>
            <p:nvPr/>
          </p:nvSpPr>
          <p:spPr>
            <a:xfrm>
              <a:off x="7856594" y="318556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602430" y="4884616"/>
              <a:ext cx="352425" cy="370801"/>
              <a:chOff x="6457779" y="2901044"/>
              <a:chExt cx="352425" cy="37080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51" name="타원 50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아래쪽 화살표 51"/>
            <p:cNvSpPr/>
            <p:nvPr/>
          </p:nvSpPr>
          <p:spPr>
            <a:xfrm>
              <a:off x="7856594" y="482194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224600" y="2848494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19399" y="4546745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221963" y="3728156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193354" y="5394530"/>
              <a:ext cx="340162" cy="340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11698" y="5756346"/>
              <a:ext cx="352425" cy="352425"/>
              <a:chOff x="7016259" y="1872234"/>
              <a:chExt cx="352425" cy="352425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59" name="타원 58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637116" y="5768922"/>
              <a:ext cx="352425" cy="352425"/>
              <a:chOff x="7045659" y="2847137"/>
              <a:chExt cx="352425" cy="352425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62" name="타원 6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아래쪽 화살표 62"/>
            <p:cNvSpPr/>
            <p:nvPr/>
          </p:nvSpPr>
          <p:spPr>
            <a:xfrm rot="10800000">
              <a:off x="7387220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아래쪽 화살표 63"/>
            <p:cNvSpPr/>
            <p:nvPr/>
          </p:nvSpPr>
          <p:spPr>
            <a:xfrm rot="10800000">
              <a:off x="6871269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7602430" y="5746880"/>
              <a:ext cx="352425" cy="370801"/>
              <a:chOff x="6457779" y="2901044"/>
              <a:chExt cx="352425" cy="370801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67" name="타원 6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아래쪽 화살표 67"/>
            <p:cNvSpPr/>
            <p:nvPr/>
          </p:nvSpPr>
          <p:spPr>
            <a:xfrm>
              <a:off x="7856594" y="5684213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840" y="1025214"/>
            <a:ext cx="3505200" cy="526732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13840" y="4352493"/>
            <a:ext cx="3505200" cy="1212118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4077432" y="4772936"/>
            <a:ext cx="393399" cy="407918"/>
          </a:xfrm>
          <a:prstGeom prst="rightArrow">
            <a:avLst/>
          </a:prstGeom>
          <a:solidFill>
            <a:srgbClr val="2E75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1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1-2.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기능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관련 데이터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04575"/>
              </p:ext>
            </p:extLst>
          </p:nvPr>
        </p:nvGraphicFramePr>
        <p:xfrm>
          <a:off x="590550" y="1060450"/>
          <a:ext cx="47371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LearningInfo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사회 비디오 감상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독서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학교 체험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79298"/>
              </p:ext>
            </p:extLst>
          </p:nvPr>
        </p:nvGraphicFramePr>
        <p:xfrm>
          <a:off x="584200" y="4137025"/>
          <a:ext cx="10515600" cy="2522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0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20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20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80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LearningArgumentInfo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requiremoney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mobility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computing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knowledge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commonsesnse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humanity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4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씬</a:t>
            </a:r>
            <a:r>
              <a:rPr lang="en-US" altLang="ko-KR" sz="2400" dirty="0"/>
              <a:t>(?)</a:t>
            </a:r>
            <a:r>
              <a:rPr lang="ko-KR" altLang="en-US" sz="2400" dirty="0"/>
              <a:t>은 딱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r>
              <a:rPr lang="en-US" altLang="ko-KR" sz="2400" dirty="0"/>
              <a:t> (</a:t>
            </a:r>
            <a:r>
              <a:rPr lang="ko-KR" altLang="en-US" sz="2400" dirty="0"/>
              <a:t>플레이 화면 </a:t>
            </a:r>
            <a:r>
              <a:rPr lang="en-US" altLang="ko-KR" sz="2400" dirty="0"/>
              <a:t>/ </a:t>
            </a:r>
            <a:r>
              <a:rPr lang="ko-KR" altLang="en-US" sz="2400" dirty="0"/>
              <a:t>스토리 출력</a:t>
            </a:r>
            <a:r>
              <a:rPr lang="en-US" altLang="ko-KR" sz="2400" dirty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올리고</a:t>
            </a:r>
            <a:r>
              <a:rPr lang="en-US" altLang="ko-KR" sz="2400" dirty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  </a:t>
            </a:r>
            <a:r>
              <a:rPr lang="ko-KR" altLang="en-US" sz="2400" dirty="0" err="1"/>
              <a:t>능력치</a:t>
            </a:r>
            <a:r>
              <a:rPr lang="ko-KR" altLang="en-US" sz="2400" dirty="0"/>
              <a:t> 조건 달성 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눌러 스토리를 보거나</a:t>
            </a:r>
            <a:endParaRPr lang="en-US" altLang="ko-KR"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버전 업을 통해 스토리를 보는 게임이다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무한정 기다리면 이론상 모든 스토리를 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효율이 좋지 않아 쉽지 않다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버전 업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</a:t>
            </a:r>
            <a:r>
              <a:rPr lang="en-US" altLang="ko-KR" sz="2400" dirty="0"/>
              <a:t>)</a:t>
            </a:r>
            <a:r>
              <a:rPr lang="ko-KR" altLang="en-US" sz="2400" dirty="0"/>
              <a:t>를 통해 점진적으로 효율을 높여서 모든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달성하도록 유도한다</a:t>
            </a:r>
            <a:r>
              <a:rPr lang="en-US" altLang="ko-KR" sz="2400" dirty="0"/>
              <a:t>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버전 업 시 어떤 것의 효율을 올려줄 지 </a:t>
            </a:r>
            <a:r>
              <a:rPr lang="en-US" altLang="ko-KR" sz="2400" b="1" dirty="0">
                <a:solidFill>
                  <a:srgbClr val="FF0000"/>
                </a:solidFill>
              </a:rPr>
              <a:t/>
            </a:r>
            <a:br>
              <a:rPr lang="en-US" altLang="ko-KR" sz="2400" b="1" dirty="0">
                <a:solidFill>
                  <a:srgbClr val="FF0000"/>
                </a:solidFill>
              </a:rPr>
            </a:br>
            <a:r>
              <a:rPr lang="en-US" altLang="ko-KR" sz="2400" b="1" dirty="0">
                <a:solidFill>
                  <a:srgbClr val="FF0000"/>
                </a:solidFill>
              </a:rPr>
              <a:t>   </a:t>
            </a:r>
            <a:r>
              <a:rPr lang="ko-KR" altLang="en-US" sz="2400" b="1" dirty="0">
                <a:solidFill>
                  <a:srgbClr val="FF0000"/>
                </a:solidFill>
              </a:rPr>
              <a:t>상세 기획 필요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1-3.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버전 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11237"/>
            <a:ext cx="35052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56401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인류가 기계 군단에 대항해 전쟁을 벌이고 있는 세계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인류는 군단을 통솔하던 초 인공지능 개체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마스터 마인드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'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가까스로 파괴한다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기계들은 통솔자를 잃고 야생화 되어 흩어졌으나 여전히 인류의 위협으로 남아있다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당신은 야생화된 기계를 피해 숨어 들어간 산간 지방에서 한 연구소를 발견한다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그곳에는 안드로이드 제작 시설과 누군가가 남긴 메시지가 남아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인류와 기계 사이의 평화를 위해 이곳을 만들었다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이곳의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안드로이드들에게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인간다움이란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무엇인지 알려주길 바란다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당신을 뒤쫓던 기계들이 다시금 나타나고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목숨의 위협을 받는다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안드로이드가 깨어나 기계들을 물리치고 당신을 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돌아오길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기다렸어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메이커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안드로이드는 당신을 메이커라 부르며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접근 권한을 당신에게 부여해준다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" name="직사각형 1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7" name="그림 6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9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 화면에서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누르거나</a:t>
            </a:r>
            <a:r>
              <a:rPr lang="en-US" altLang="ko-KR" sz="2400" dirty="0"/>
              <a:t>, </a:t>
            </a:r>
            <a:r>
              <a:rPr lang="ko-KR" altLang="en-US" sz="2400" dirty="0"/>
              <a:t>버전 업을 통해 확인 가능한 스토리가 있을 때 스토리 출력하는 곳이다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기본적으로 </a:t>
            </a:r>
            <a:r>
              <a:rPr lang="en-US" altLang="ko-KR" sz="2400" dirty="0"/>
              <a:t>VNL </a:t>
            </a:r>
            <a:r>
              <a:rPr lang="ko-KR" altLang="en-US" sz="2400" dirty="0"/>
              <a:t>스타일로 문체를 잡아서 </a:t>
            </a:r>
            <a:r>
              <a:rPr lang="en-US" altLang="ko-KR" sz="2400" dirty="0"/>
              <a:t>1</a:t>
            </a:r>
            <a:r>
              <a:rPr lang="ko-KR" altLang="en-US" sz="2400" dirty="0"/>
              <a:t>인칭 시점으로 스토리에 이입할 수 있게 돕는다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b="1" dirty="0">
                <a:solidFill>
                  <a:srgbClr val="FF0000"/>
                </a:solidFill>
              </a:rPr>
              <a:t>클릭하면 한 문장씩 끊어서 노출되고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다음 페이지로 넘어가는 명령어도 필요할 듯하다</a:t>
            </a:r>
            <a:r>
              <a:rPr lang="en-US" altLang="ko-KR" sz="2400" b="1" dirty="0">
                <a:solidFill>
                  <a:srgbClr val="FF0000"/>
                </a:solidFill>
              </a:rPr>
              <a:t>. (</a:t>
            </a:r>
            <a:r>
              <a:rPr lang="ko-KR" altLang="en-US" sz="2400" b="1" dirty="0">
                <a:solidFill>
                  <a:srgbClr val="FF0000"/>
                </a:solidFill>
              </a:rPr>
              <a:t>기획 필요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캐릭터 이미지나 백그라운드 이미지가 필요한 경우는 비용이 발생하는 것이므로 숙고하여 결정한다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스토리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92200"/>
            <a:ext cx="3505200" cy="5267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950" y="2294701"/>
            <a:ext cx="2832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긴 전쟁이 끝났다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우리는 평화를 되찾았다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남겨진 과제는 전쟁의 상흔을 지우고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새 시대에 새로운 가치를 불어넣는 것이었다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우리가 망가뜨린 세계를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우리의 손으로 다시 재건할 수 있을까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그런 고민에 빠져있던 와중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나는 </a:t>
            </a:r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테스타먼트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r>
              <a:rPr lang="ko-KR" altLang="en-US" sz="1200" dirty="0">
                <a:solidFill>
                  <a:schemeClr val="bg1"/>
                </a:solidFill>
              </a:rPr>
              <a:t>라는 기업으로부터 새로운 제안을 받았다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1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00" dirty="0">
                <a:solidFill>
                  <a:sysClr val="windowText" lastClr="000000"/>
                </a:solidFill>
              </a:rPr>
              <a:t/>
            </a:r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책 읽어주기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비활성화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2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기동력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연산능력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지식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상식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의지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인간성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D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7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버전 업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버전 </a:t>
            </a:r>
            <a:r>
              <a:rPr lang="en-US" altLang="ko-KR" sz="1600" dirty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버전 업 진행 시 얻게 될 것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</a:t>
            </a:r>
            <a:r>
              <a:rPr lang="en-US" altLang="ko-KR" sz="1100" dirty="0"/>
              <a:t>10% </a:t>
            </a:r>
            <a:r>
              <a:rPr lang="ko-KR" altLang="en-US" sz="1100" dirty="0"/>
              <a:t>이전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에너지 코어 </a:t>
            </a:r>
            <a:r>
              <a:rPr lang="en-US" altLang="ko-KR" sz="1100" dirty="0"/>
              <a:t>100</a:t>
            </a:r>
            <a:r>
              <a:rPr lang="ko-KR" altLang="en-US" sz="1100" dirty="0"/>
              <a:t>개 획득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59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96415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VS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기계 전쟁으로 문명이 붕괴된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인간에게 우호적인 기계라는 모순적 존재인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소녀의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27662" y="2926376"/>
            <a:ext cx="7136677" cy="2048471"/>
            <a:chOff x="708227" y="2177314"/>
            <a:chExt cx="6717819" cy="19282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27" y="2177314"/>
              <a:ext cx="2904570" cy="192824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343" y="2177314"/>
              <a:ext cx="3687703" cy="192824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887435" y="5016023"/>
            <a:ext cx="4417130" cy="1588737"/>
            <a:chOff x="4360489" y="4719699"/>
            <a:chExt cx="3530978" cy="1270009"/>
          </a:xfrm>
        </p:grpSpPr>
        <p:sp>
          <p:nvSpPr>
            <p:cNvPr id="11" name="타원 10"/>
            <p:cNvSpPr/>
            <p:nvPr/>
          </p:nvSpPr>
          <p:spPr>
            <a:xfrm>
              <a:off x="4360489" y="4730423"/>
              <a:ext cx="1356833" cy="1259285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프린세스</a:t>
              </a:r>
              <a:endParaRPr lang="en-US" altLang="ko-KR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메이커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6534633" y="4719699"/>
              <a:ext cx="1356834" cy="1259286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SF</a:t>
              </a:r>
            </a:p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디스토피아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덧셈 기호 12"/>
          <p:cNvSpPr/>
          <p:nvPr/>
        </p:nvSpPr>
        <p:spPr>
          <a:xfrm>
            <a:off x="5584915" y="5291099"/>
            <a:ext cx="1022170" cy="1022170"/>
          </a:xfrm>
          <a:prstGeom prst="mathPlus">
            <a:avLst>
              <a:gd name="adj1" fmla="val 186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5" name="직사각형 14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9" name="그림 1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8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한정된 기간 동안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선택을 통한 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중 반 강제적으로 전투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보상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패널티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턴제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아닌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액션성을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가미한 독자적인 전투 시스템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7435" y="5039322"/>
            <a:ext cx="4417130" cy="1588737"/>
            <a:chOff x="3887435" y="4734100"/>
            <a:chExt cx="4417130" cy="1588737"/>
          </a:xfrm>
        </p:grpSpPr>
        <p:sp>
          <p:nvSpPr>
            <p:cNvPr id="15" name="타원 14"/>
            <p:cNvSpPr/>
            <p:nvPr/>
          </p:nvSpPr>
          <p:spPr>
            <a:xfrm>
              <a:off x="3887435" y="4747515"/>
              <a:ext cx="1697351" cy="1575322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진행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6607213" y="4734100"/>
              <a:ext cx="1697352" cy="1575323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수동 전투</a:t>
              </a:r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5584915" y="5009176"/>
              <a:ext cx="1022170" cy="1022170"/>
            </a:xfrm>
            <a:prstGeom prst="mathPlus">
              <a:avLst>
                <a:gd name="adj1" fmla="val 1860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02970" y="2798370"/>
            <a:ext cx="8022580" cy="2119339"/>
            <a:chOff x="1786438" y="2335945"/>
            <a:chExt cx="8776539" cy="23185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8157" y="2336322"/>
              <a:ext cx="1264820" cy="22754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438" y="2335945"/>
              <a:ext cx="4152147" cy="23185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35945"/>
              <a:ext cx="3023335" cy="2275781"/>
            </a:xfrm>
            <a:prstGeom prst="rect">
              <a:avLst/>
            </a:prstGeom>
          </p:spPr>
        </p:pic>
      </p:grpSp>
      <p:sp>
        <p:nvSpPr>
          <p:cNvPr id="18" name="덧셈 기호 17"/>
          <p:cNvSpPr/>
          <p:nvPr/>
        </p:nvSpPr>
        <p:spPr>
          <a:xfrm rot="18900000">
            <a:off x="6580257" y="3400296"/>
            <a:ext cx="1422683" cy="1422683"/>
          </a:xfrm>
          <a:prstGeom prst="mathPlus">
            <a:avLst>
              <a:gd name="adj1" fmla="val 16046"/>
            </a:avLst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도넛 18"/>
          <p:cNvSpPr/>
          <p:nvPr/>
        </p:nvSpPr>
        <p:spPr>
          <a:xfrm rot="18900000">
            <a:off x="8766346" y="3400297"/>
            <a:ext cx="1422683" cy="1422683"/>
          </a:xfrm>
          <a:prstGeom prst="donut">
            <a:avLst>
              <a:gd name="adj" fmla="val 16623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5" name="직사각형 24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6" name="그림 25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베이스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총기 액션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적이 공격할 땐 엄폐로 회피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사격을 통해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프로젝타일로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공격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2572" y="2294586"/>
            <a:ext cx="5990704" cy="30020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3" b="8995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13" y="2934278"/>
            <a:ext cx="2156805" cy="1629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35" y="3189550"/>
            <a:ext cx="1245141" cy="108819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26406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</a:t>
            </a:r>
          </a:p>
        </p:txBody>
      </p:sp>
      <p:sp>
        <p:nvSpPr>
          <p:cNvPr id="22" name="타원 21"/>
          <p:cNvSpPr/>
          <p:nvPr/>
        </p:nvSpPr>
        <p:spPr>
          <a:xfrm>
            <a:off x="7736314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7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7" y="3549853"/>
            <a:ext cx="1471245" cy="85005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93382" y="5446287"/>
            <a:ext cx="2008852" cy="1202463"/>
            <a:chOff x="2924600" y="5474519"/>
            <a:chExt cx="2008852" cy="120246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10"/>
            <a:stretch/>
          </p:blipFill>
          <p:spPr>
            <a:xfrm rot="420170" flipH="1">
              <a:off x="2924600" y="5474519"/>
              <a:ext cx="1481069" cy="88577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572" y="5659584"/>
              <a:ext cx="1760880" cy="101739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35272">
            <a:off x="6349268" y="3047779"/>
            <a:ext cx="276225" cy="9144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531298" y="5508154"/>
            <a:ext cx="2242915" cy="996642"/>
            <a:chOff x="7536718" y="5558302"/>
            <a:chExt cx="2242915" cy="99664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125" y="5650246"/>
              <a:ext cx="1541773" cy="89080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816" r="97959">
                          <a14:foregroundMark x1="25306" y1="87097" x2="27347" y2="78495"/>
                          <a14:foregroundMark x1="25714" y1="86559" x2="20000" y2="83333"/>
                          <a14:foregroundMark x1="41633" y1="87097" x2="50204" y2="74194"/>
                          <a14:foregroundMark x1="50612" y1="75269" x2="54694" y2="91935"/>
                          <a14:foregroundMark x1="52653" y1="70968" x2="56327" y2="78495"/>
                          <a14:foregroundMark x1="72245" y1="52688" x2="87347" y2="54839"/>
                          <a14:foregroundMark x1="26939" y1="26344" x2="19592" y2="12366"/>
                          <a14:foregroundMark x1="17959" y1="15054" x2="15102" y2="9140"/>
                          <a14:foregroundMark x1="9388" y1="51075" x2="11020" y2="55376"/>
                          <a14:foregroundMark x1="74286" y1="52151" x2="77551" y2="46237"/>
                          <a14:foregroundMark x1="53878" y1="50000" x2="55510" y2="365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70625">
              <a:off x="7536718" y="5558302"/>
              <a:ext cx="1312781" cy="9966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043519">
              <a:off x="9270046" y="5598084"/>
              <a:ext cx="323850" cy="69532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7084291" y="2712892"/>
            <a:ext cx="1459345" cy="219651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20980"/>
              </p:ext>
            </p:extLst>
          </p:nvPr>
        </p:nvGraphicFramePr>
        <p:xfrm>
          <a:off x="4004644" y="3158015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 rot="2700000">
            <a:off x="4287595" y="5245901"/>
            <a:ext cx="675643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8100000">
            <a:off x="7453030" y="5250020"/>
            <a:ext cx="596988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5267" y="4000275"/>
            <a:ext cx="1990612" cy="26873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77566" y="4098608"/>
            <a:ext cx="2073302" cy="2687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79266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 입력 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1082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 입력 시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9" name="직사각형 28">
              <a:hlinkClick r:id="rId1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6" name="그림 35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4093</TotalTime>
  <Words>3335</Words>
  <Application>Microsoft Office PowerPoint</Application>
  <PresentationFormat>와이드스크린</PresentationFormat>
  <Paragraphs>1367</Paragraphs>
  <Slides>63</Slides>
  <Notes>20</Notes>
  <HiddenSlides>23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넥슨Lv1고딕</vt:lpstr>
      <vt:lpstr>넥슨Lv1고딕 Bold</vt:lpstr>
      <vt:lpstr>맑은 고딕</vt:lpstr>
      <vt:lpstr>맑은 고딕</vt:lpstr>
      <vt:lpstr>Arial</vt:lpstr>
      <vt:lpstr>Calibri</vt:lpstr>
      <vt:lpstr>Calibri Light</vt:lpstr>
      <vt:lpstr>Office Theme</vt:lpstr>
      <vt:lpstr>AndroidMaker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MINSWOO JUN</dc:creator>
  <cp:lastModifiedBy>MINSWOO JUN</cp:lastModifiedBy>
  <cp:revision>999</cp:revision>
  <dcterms:created xsi:type="dcterms:W3CDTF">2020-09-26T05:46:25Z</dcterms:created>
  <dcterms:modified xsi:type="dcterms:W3CDTF">2021-05-01T08:02:20Z</dcterms:modified>
</cp:coreProperties>
</file>